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22"/>
  </p:notesMasterIdLst>
  <p:sldIdLst>
    <p:sldId id="256" r:id="rId2"/>
    <p:sldId id="257" r:id="rId3"/>
    <p:sldId id="273" r:id="rId4"/>
    <p:sldId id="275" r:id="rId5"/>
    <p:sldId id="259" r:id="rId6"/>
    <p:sldId id="277" r:id="rId7"/>
    <p:sldId id="278" r:id="rId8"/>
    <p:sldId id="276" r:id="rId9"/>
    <p:sldId id="279" r:id="rId10"/>
    <p:sldId id="281" r:id="rId11"/>
    <p:sldId id="280" r:id="rId12"/>
    <p:sldId id="283" r:id="rId13"/>
    <p:sldId id="287" r:id="rId14"/>
    <p:sldId id="285" r:id="rId15"/>
    <p:sldId id="288" r:id="rId16"/>
    <p:sldId id="260" r:id="rId17"/>
    <p:sldId id="290" r:id="rId18"/>
    <p:sldId id="291" r:id="rId19"/>
    <p:sldId id="292" r:id="rId20"/>
    <p:sldId id="29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56" autoAdjust="0"/>
    <p:restoredTop sz="96271" autoAdjust="0"/>
  </p:normalViewPr>
  <p:slideViewPr>
    <p:cSldViewPr snapToGrid="0">
      <p:cViewPr varScale="1">
        <p:scale>
          <a:sx n="112" d="100"/>
          <a:sy n="112" d="100"/>
        </p:scale>
        <p:origin x="880" y="19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C30B5-A191-44E0-9B9B-9A5B9CE335D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9F22CF-0996-4309-BE66-473971DF5FDF}">
      <dgm:prSet/>
      <dgm:spPr/>
      <dgm:t>
        <a:bodyPr/>
        <a:lstStyle/>
        <a:p>
          <a:pPr>
            <a:lnSpc>
              <a:spcPct val="100000"/>
            </a:lnSpc>
            <a:defRPr cap="all"/>
          </a:pPr>
          <a:r>
            <a:rPr lang="en-AU" dirty="0"/>
            <a:t>#</a:t>
          </a:r>
          <a:r>
            <a:rPr lang="en-AU" b="1" dirty="0"/>
            <a:t>Feature Engineering</a:t>
          </a:r>
          <a:endParaRPr lang="en-US" b="1" dirty="0"/>
        </a:p>
      </dgm:t>
    </dgm:pt>
    <dgm:pt modelId="{E048CAA8-4B9D-4181-B402-5350CC5B86C7}" type="parTrans" cxnId="{560FBD95-6AD7-4403-A5E5-C88A2B525C57}">
      <dgm:prSet/>
      <dgm:spPr/>
      <dgm:t>
        <a:bodyPr/>
        <a:lstStyle/>
        <a:p>
          <a:endParaRPr lang="en-US"/>
        </a:p>
      </dgm:t>
    </dgm:pt>
    <dgm:pt modelId="{7B10B6F4-406F-446E-B487-50FB1220C584}" type="sibTrans" cxnId="{560FBD95-6AD7-4403-A5E5-C88A2B525C57}">
      <dgm:prSet phldrT="01" phldr="0"/>
      <dgm:spPr/>
      <dgm:t>
        <a:bodyPr/>
        <a:lstStyle/>
        <a:p>
          <a:endParaRPr lang="en-US"/>
        </a:p>
      </dgm:t>
    </dgm:pt>
    <dgm:pt modelId="{67C22C79-CC67-4B1A-ADB7-1CDA60EE9A10}">
      <dgm:prSet/>
      <dgm:spPr/>
      <dgm:t>
        <a:bodyPr/>
        <a:lstStyle/>
        <a:p>
          <a:pPr>
            <a:lnSpc>
              <a:spcPct val="100000"/>
            </a:lnSpc>
            <a:defRPr cap="all"/>
          </a:pPr>
          <a:r>
            <a:rPr lang="en-AU" b="1" dirty="0"/>
            <a:t># Model Selection and Training </a:t>
          </a:r>
          <a:endParaRPr lang="en-US" b="1" dirty="0"/>
        </a:p>
      </dgm:t>
    </dgm:pt>
    <dgm:pt modelId="{9760C331-AE8A-4FBB-B31E-C92599356CF0}" type="parTrans" cxnId="{F0104BA9-3F5A-43D1-8F8D-F7C88B8D8906}">
      <dgm:prSet/>
      <dgm:spPr/>
      <dgm:t>
        <a:bodyPr/>
        <a:lstStyle/>
        <a:p>
          <a:endParaRPr lang="en-US"/>
        </a:p>
      </dgm:t>
    </dgm:pt>
    <dgm:pt modelId="{D768E1CD-3470-450B-94F9-2C1223C577AD}" type="sibTrans" cxnId="{F0104BA9-3F5A-43D1-8F8D-F7C88B8D8906}">
      <dgm:prSet phldrT="02" phldr="0"/>
      <dgm:spPr/>
      <dgm:t>
        <a:bodyPr/>
        <a:lstStyle/>
        <a:p>
          <a:endParaRPr lang="en-US"/>
        </a:p>
      </dgm:t>
    </dgm:pt>
    <dgm:pt modelId="{0473D77C-5170-48C2-8129-A84169B9A99E}">
      <dgm:prSet/>
      <dgm:spPr/>
      <dgm:t>
        <a:bodyPr/>
        <a:lstStyle/>
        <a:p>
          <a:pPr>
            <a:lnSpc>
              <a:spcPct val="100000"/>
            </a:lnSpc>
            <a:defRPr cap="all"/>
          </a:pPr>
          <a:r>
            <a:rPr lang="en-AU" b="1"/>
            <a:t># Model Evaluation</a:t>
          </a:r>
          <a:endParaRPr lang="en-US"/>
        </a:p>
      </dgm:t>
    </dgm:pt>
    <dgm:pt modelId="{2372F3FF-41D0-451E-822D-F0E6E5251DF0}" type="parTrans" cxnId="{B7EF0E69-61B6-4098-8F31-279E75DF43FA}">
      <dgm:prSet/>
      <dgm:spPr/>
      <dgm:t>
        <a:bodyPr/>
        <a:lstStyle/>
        <a:p>
          <a:endParaRPr lang="en-US"/>
        </a:p>
      </dgm:t>
    </dgm:pt>
    <dgm:pt modelId="{4DD38A65-4AE7-47FC-AF4C-FAC2C63FD378}" type="sibTrans" cxnId="{B7EF0E69-61B6-4098-8F31-279E75DF43FA}">
      <dgm:prSet phldrT="03" phldr="0"/>
      <dgm:spPr/>
      <dgm:t>
        <a:bodyPr/>
        <a:lstStyle/>
        <a:p>
          <a:endParaRPr lang="en-US"/>
        </a:p>
      </dgm:t>
    </dgm:pt>
    <dgm:pt modelId="{06B31971-AFF0-4F7B-A7FD-BEF1BF5656E2}" type="pres">
      <dgm:prSet presAssocID="{561C30B5-A191-44E0-9B9B-9A5B9CE335D7}" presName="root" presStyleCnt="0">
        <dgm:presLayoutVars>
          <dgm:dir/>
          <dgm:resizeHandles val="exact"/>
        </dgm:presLayoutVars>
      </dgm:prSet>
      <dgm:spPr/>
    </dgm:pt>
    <dgm:pt modelId="{2390F123-A6E3-45E2-A3CD-9320AC1D8813}" type="pres">
      <dgm:prSet presAssocID="{5A9F22CF-0996-4309-BE66-473971DF5FDF}" presName="compNode" presStyleCnt="0"/>
      <dgm:spPr/>
    </dgm:pt>
    <dgm:pt modelId="{7C7CE3D8-1751-4D4F-A4D0-9FBC5713E531}" type="pres">
      <dgm:prSet presAssocID="{5A9F22CF-0996-4309-BE66-473971DF5FDF}" presName="iconBgRect" presStyleLbl="bgShp" presStyleIdx="0" presStyleCnt="3"/>
      <dgm:spPr/>
    </dgm:pt>
    <dgm:pt modelId="{347A6406-DF12-46CE-A06A-7425178EA36D}" type="pres">
      <dgm:prSet presAssocID="{5A9F22CF-0996-4309-BE66-473971DF5F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47644B98-1400-4D29-B446-148B797BF8E4}" type="pres">
      <dgm:prSet presAssocID="{5A9F22CF-0996-4309-BE66-473971DF5FDF}" presName="spaceRect" presStyleCnt="0"/>
      <dgm:spPr/>
    </dgm:pt>
    <dgm:pt modelId="{74CCAF50-10D6-4E56-A651-FE9C51892DC9}" type="pres">
      <dgm:prSet presAssocID="{5A9F22CF-0996-4309-BE66-473971DF5FDF}" presName="textRect" presStyleLbl="revTx" presStyleIdx="0" presStyleCnt="3">
        <dgm:presLayoutVars>
          <dgm:chMax val="1"/>
          <dgm:chPref val="1"/>
        </dgm:presLayoutVars>
      </dgm:prSet>
      <dgm:spPr/>
    </dgm:pt>
    <dgm:pt modelId="{6F057BF5-B22E-4AE0-9A0D-D44695F0A4FE}" type="pres">
      <dgm:prSet presAssocID="{7B10B6F4-406F-446E-B487-50FB1220C584}" presName="sibTrans" presStyleCnt="0"/>
      <dgm:spPr/>
    </dgm:pt>
    <dgm:pt modelId="{24A91DEA-86DE-4DF6-BB29-71AB1D481E45}" type="pres">
      <dgm:prSet presAssocID="{67C22C79-CC67-4B1A-ADB7-1CDA60EE9A10}" presName="compNode" presStyleCnt="0"/>
      <dgm:spPr/>
    </dgm:pt>
    <dgm:pt modelId="{DF54DF0C-C213-49F7-B3E0-FC0E5DB9840B}" type="pres">
      <dgm:prSet presAssocID="{67C22C79-CC67-4B1A-ADB7-1CDA60EE9A10}" presName="iconBgRect" presStyleLbl="bgShp" presStyleIdx="1" presStyleCnt="3"/>
      <dgm:spPr/>
    </dgm:pt>
    <dgm:pt modelId="{BBF17CC1-A149-4D65-A342-6E84B75AC104}" type="pres">
      <dgm:prSet presAssocID="{67C22C79-CC67-4B1A-ADB7-1CDA60EE9A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29C375D2-875B-4B97-943B-F887396A27DA}" type="pres">
      <dgm:prSet presAssocID="{67C22C79-CC67-4B1A-ADB7-1CDA60EE9A10}" presName="spaceRect" presStyleCnt="0"/>
      <dgm:spPr/>
    </dgm:pt>
    <dgm:pt modelId="{DD792A82-2475-42FE-BD4F-0B48BF07B7A8}" type="pres">
      <dgm:prSet presAssocID="{67C22C79-CC67-4B1A-ADB7-1CDA60EE9A10}" presName="textRect" presStyleLbl="revTx" presStyleIdx="1" presStyleCnt="3">
        <dgm:presLayoutVars>
          <dgm:chMax val="1"/>
          <dgm:chPref val="1"/>
        </dgm:presLayoutVars>
      </dgm:prSet>
      <dgm:spPr/>
    </dgm:pt>
    <dgm:pt modelId="{14D3936C-BF5C-4C41-9280-3C8116BF49FE}" type="pres">
      <dgm:prSet presAssocID="{D768E1CD-3470-450B-94F9-2C1223C577AD}" presName="sibTrans" presStyleCnt="0"/>
      <dgm:spPr/>
    </dgm:pt>
    <dgm:pt modelId="{6D0D513D-F387-4CE5-856F-FAA0308037C3}" type="pres">
      <dgm:prSet presAssocID="{0473D77C-5170-48C2-8129-A84169B9A99E}" presName="compNode" presStyleCnt="0"/>
      <dgm:spPr/>
    </dgm:pt>
    <dgm:pt modelId="{AB596BAB-0C8B-44B8-8AD1-88920E4D9D90}" type="pres">
      <dgm:prSet presAssocID="{0473D77C-5170-48C2-8129-A84169B9A99E}" presName="iconBgRect" presStyleLbl="bgShp" presStyleIdx="2" presStyleCnt="3"/>
      <dgm:spPr/>
    </dgm:pt>
    <dgm:pt modelId="{4530AE5A-C8C8-4E86-BEC5-060CE14C7568}" type="pres">
      <dgm:prSet presAssocID="{0473D77C-5170-48C2-8129-A84169B9A9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9630ED02-5A5D-4D0C-97A4-9F4CDFE454D9}" type="pres">
      <dgm:prSet presAssocID="{0473D77C-5170-48C2-8129-A84169B9A99E}" presName="spaceRect" presStyleCnt="0"/>
      <dgm:spPr/>
    </dgm:pt>
    <dgm:pt modelId="{D89DFFE0-4EA2-4F6B-9442-1AB75A9D4392}" type="pres">
      <dgm:prSet presAssocID="{0473D77C-5170-48C2-8129-A84169B9A99E}" presName="textRect" presStyleLbl="revTx" presStyleIdx="2" presStyleCnt="3">
        <dgm:presLayoutVars>
          <dgm:chMax val="1"/>
          <dgm:chPref val="1"/>
        </dgm:presLayoutVars>
      </dgm:prSet>
      <dgm:spPr/>
    </dgm:pt>
  </dgm:ptLst>
  <dgm:cxnLst>
    <dgm:cxn modelId="{B337DE2C-F910-BA45-AF8E-FFFF0A8CAF23}" type="presOf" srcId="{0473D77C-5170-48C2-8129-A84169B9A99E}" destId="{D89DFFE0-4EA2-4F6B-9442-1AB75A9D4392}" srcOrd="0" destOrd="0" presId="urn:microsoft.com/office/officeart/2018/5/layout/IconCircleLabelList"/>
    <dgm:cxn modelId="{B7EF0E69-61B6-4098-8F31-279E75DF43FA}" srcId="{561C30B5-A191-44E0-9B9B-9A5B9CE335D7}" destId="{0473D77C-5170-48C2-8129-A84169B9A99E}" srcOrd="2" destOrd="0" parTransId="{2372F3FF-41D0-451E-822D-F0E6E5251DF0}" sibTransId="{4DD38A65-4AE7-47FC-AF4C-FAC2C63FD378}"/>
    <dgm:cxn modelId="{4D02186C-73A3-0041-9070-ACEC1CAE4D68}" type="presOf" srcId="{67C22C79-CC67-4B1A-ADB7-1CDA60EE9A10}" destId="{DD792A82-2475-42FE-BD4F-0B48BF07B7A8}" srcOrd="0" destOrd="0" presId="urn:microsoft.com/office/officeart/2018/5/layout/IconCircleLabelList"/>
    <dgm:cxn modelId="{C439D56F-AB37-0840-96B0-D9116EFD4E71}" type="presOf" srcId="{5A9F22CF-0996-4309-BE66-473971DF5FDF}" destId="{74CCAF50-10D6-4E56-A651-FE9C51892DC9}" srcOrd="0" destOrd="0" presId="urn:microsoft.com/office/officeart/2018/5/layout/IconCircleLabelList"/>
    <dgm:cxn modelId="{560FBD95-6AD7-4403-A5E5-C88A2B525C57}" srcId="{561C30B5-A191-44E0-9B9B-9A5B9CE335D7}" destId="{5A9F22CF-0996-4309-BE66-473971DF5FDF}" srcOrd="0" destOrd="0" parTransId="{E048CAA8-4B9D-4181-B402-5350CC5B86C7}" sibTransId="{7B10B6F4-406F-446E-B487-50FB1220C584}"/>
    <dgm:cxn modelId="{F0104BA9-3F5A-43D1-8F8D-F7C88B8D8906}" srcId="{561C30B5-A191-44E0-9B9B-9A5B9CE335D7}" destId="{67C22C79-CC67-4B1A-ADB7-1CDA60EE9A10}" srcOrd="1" destOrd="0" parTransId="{9760C331-AE8A-4FBB-B31E-C92599356CF0}" sibTransId="{D768E1CD-3470-450B-94F9-2C1223C577AD}"/>
    <dgm:cxn modelId="{CA5D3AEE-4598-C34A-8720-B32F9E9A25FE}" type="presOf" srcId="{561C30B5-A191-44E0-9B9B-9A5B9CE335D7}" destId="{06B31971-AFF0-4F7B-A7FD-BEF1BF5656E2}" srcOrd="0" destOrd="0" presId="urn:microsoft.com/office/officeart/2018/5/layout/IconCircleLabelList"/>
    <dgm:cxn modelId="{C4956AEB-5998-FE44-A570-2A70D2399628}" type="presParOf" srcId="{06B31971-AFF0-4F7B-A7FD-BEF1BF5656E2}" destId="{2390F123-A6E3-45E2-A3CD-9320AC1D8813}" srcOrd="0" destOrd="0" presId="urn:microsoft.com/office/officeart/2018/5/layout/IconCircleLabelList"/>
    <dgm:cxn modelId="{15B60590-8C1D-A14A-A5AB-1495CB4EC156}" type="presParOf" srcId="{2390F123-A6E3-45E2-A3CD-9320AC1D8813}" destId="{7C7CE3D8-1751-4D4F-A4D0-9FBC5713E531}" srcOrd="0" destOrd="0" presId="urn:microsoft.com/office/officeart/2018/5/layout/IconCircleLabelList"/>
    <dgm:cxn modelId="{0C164C59-93DC-6943-B46D-AAEBB01CC785}" type="presParOf" srcId="{2390F123-A6E3-45E2-A3CD-9320AC1D8813}" destId="{347A6406-DF12-46CE-A06A-7425178EA36D}" srcOrd="1" destOrd="0" presId="urn:microsoft.com/office/officeart/2018/5/layout/IconCircleLabelList"/>
    <dgm:cxn modelId="{B5C1EAFF-F2CF-2745-A368-B6794BB7DAA6}" type="presParOf" srcId="{2390F123-A6E3-45E2-A3CD-9320AC1D8813}" destId="{47644B98-1400-4D29-B446-148B797BF8E4}" srcOrd="2" destOrd="0" presId="urn:microsoft.com/office/officeart/2018/5/layout/IconCircleLabelList"/>
    <dgm:cxn modelId="{B1E3711C-38FE-5C48-AB82-0D8729466628}" type="presParOf" srcId="{2390F123-A6E3-45E2-A3CD-9320AC1D8813}" destId="{74CCAF50-10D6-4E56-A651-FE9C51892DC9}" srcOrd="3" destOrd="0" presId="urn:microsoft.com/office/officeart/2018/5/layout/IconCircleLabelList"/>
    <dgm:cxn modelId="{ACF83A4D-1573-0345-891E-7736264D8540}" type="presParOf" srcId="{06B31971-AFF0-4F7B-A7FD-BEF1BF5656E2}" destId="{6F057BF5-B22E-4AE0-9A0D-D44695F0A4FE}" srcOrd="1" destOrd="0" presId="urn:microsoft.com/office/officeart/2018/5/layout/IconCircleLabelList"/>
    <dgm:cxn modelId="{8DDEB2D5-9F95-0E46-8428-F73460E26837}" type="presParOf" srcId="{06B31971-AFF0-4F7B-A7FD-BEF1BF5656E2}" destId="{24A91DEA-86DE-4DF6-BB29-71AB1D481E45}" srcOrd="2" destOrd="0" presId="urn:microsoft.com/office/officeart/2018/5/layout/IconCircleLabelList"/>
    <dgm:cxn modelId="{3D3374B9-8351-7B4B-8D60-8733DD284E72}" type="presParOf" srcId="{24A91DEA-86DE-4DF6-BB29-71AB1D481E45}" destId="{DF54DF0C-C213-49F7-B3E0-FC0E5DB9840B}" srcOrd="0" destOrd="0" presId="urn:microsoft.com/office/officeart/2018/5/layout/IconCircleLabelList"/>
    <dgm:cxn modelId="{3D9B9DB3-6018-A943-B576-F63277ED4970}" type="presParOf" srcId="{24A91DEA-86DE-4DF6-BB29-71AB1D481E45}" destId="{BBF17CC1-A149-4D65-A342-6E84B75AC104}" srcOrd="1" destOrd="0" presId="urn:microsoft.com/office/officeart/2018/5/layout/IconCircleLabelList"/>
    <dgm:cxn modelId="{0E8F6DA5-87CF-4D40-97E9-4ED219DBE87B}" type="presParOf" srcId="{24A91DEA-86DE-4DF6-BB29-71AB1D481E45}" destId="{29C375D2-875B-4B97-943B-F887396A27DA}" srcOrd="2" destOrd="0" presId="urn:microsoft.com/office/officeart/2018/5/layout/IconCircleLabelList"/>
    <dgm:cxn modelId="{A884737B-1D94-D447-9CC2-E8860D0A0C83}" type="presParOf" srcId="{24A91DEA-86DE-4DF6-BB29-71AB1D481E45}" destId="{DD792A82-2475-42FE-BD4F-0B48BF07B7A8}" srcOrd="3" destOrd="0" presId="urn:microsoft.com/office/officeart/2018/5/layout/IconCircleLabelList"/>
    <dgm:cxn modelId="{DDA6D60D-FE79-7045-834F-DBC78B31C0DB}" type="presParOf" srcId="{06B31971-AFF0-4F7B-A7FD-BEF1BF5656E2}" destId="{14D3936C-BF5C-4C41-9280-3C8116BF49FE}" srcOrd="3" destOrd="0" presId="urn:microsoft.com/office/officeart/2018/5/layout/IconCircleLabelList"/>
    <dgm:cxn modelId="{4324782A-A300-0540-AD8D-2C09EBED6558}" type="presParOf" srcId="{06B31971-AFF0-4F7B-A7FD-BEF1BF5656E2}" destId="{6D0D513D-F387-4CE5-856F-FAA0308037C3}" srcOrd="4" destOrd="0" presId="urn:microsoft.com/office/officeart/2018/5/layout/IconCircleLabelList"/>
    <dgm:cxn modelId="{1DCF33E9-BCCE-2749-B3D9-96B1C77DC7AF}" type="presParOf" srcId="{6D0D513D-F387-4CE5-856F-FAA0308037C3}" destId="{AB596BAB-0C8B-44B8-8AD1-88920E4D9D90}" srcOrd="0" destOrd="0" presId="urn:microsoft.com/office/officeart/2018/5/layout/IconCircleLabelList"/>
    <dgm:cxn modelId="{9F94F73C-1777-3740-9BB0-A5D04EF48E19}" type="presParOf" srcId="{6D0D513D-F387-4CE5-856F-FAA0308037C3}" destId="{4530AE5A-C8C8-4E86-BEC5-060CE14C7568}" srcOrd="1" destOrd="0" presId="urn:microsoft.com/office/officeart/2018/5/layout/IconCircleLabelList"/>
    <dgm:cxn modelId="{EE2B2408-D1A9-524A-9B0D-720BEEAAAADA}" type="presParOf" srcId="{6D0D513D-F387-4CE5-856F-FAA0308037C3}" destId="{9630ED02-5A5D-4D0C-97A4-9F4CDFE454D9}" srcOrd="2" destOrd="0" presId="urn:microsoft.com/office/officeart/2018/5/layout/IconCircleLabelList"/>
    <dgm:cxn modelId="{F6490899-0632-F74C-84C8-4AAEC97A55EB}" type="presParOf" srcId="{6D0D513D-F387-4CE5-856F-FAA0308037C3}" destId="{D89DFFE0-4EA2-4F6B-9442-1AB75A9D439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CE3D8-1751-4D4F-A4D0-9FBC5713E531}">
      <dsp:nvSpPr>
        <dsp:cNvPr id="0" name=""/>
        <dsp:cNvSpPr/>
      </dsp:nvSpPr>
      <dsp:spPr>
        <a:xfrm>
          <a:off x="563316" y="539241"/>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A6406-DF12-46CE-A06A-7425178EA36D}">
      <dsp:nvSpPr>
        <dsp:cNvPr id="0" name=""/>
        <dsp:cNvSpPr/>
      </dsp:nvSpPr>
      <dsp:spPr>
        <a:xfrm>
          <a:off x="936253" y="91217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CCAF50-10D6-4E56-A651-FE9C51892DC9}">
      <dsp:nvSpPr>
        <dsp:cNvPr id="0" name=""/>
        <dsp:cNvSpPr/>
      </dsp:nvSpPr>
      <dsp:spPr>
        <a:xfrm>
          <a:off x="3910"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AU" sz="2300" kern="1200" dirty="0"/>
            <a:t>#</a:t>
          </a:r>
          <a:r>
            <a:rPr lang="en-AU" sz="2300" b="1" kern="1200" dirty="0"/>
            <a:t>Feature Engineering</a:t>
          </a:r>
          <a:endParaRPr lang="en-US" sz="2300" b="1" kern="1200" dirty="0"/>
        </a:p>
      </dsp:txBody>
      <dsp:txXfrm>
        <a:off x="3910" y="2834241"/>
        <a:ext cx="2868750" cy="720000"/>
      </dsp:txXfrm>
    </dsp:sp>
    <dsp:sp modelId="{DF54DF0C-C213-49F7-B3E0-FC0E5DB9840B}">
      <dsp:nvSpPr>
        <dsp:cNvPr id="0" name=""/>
        <dsp:cNvSpPr/>
      </dsp:nvSpPr>
      <dsp:spPr>
        <a:xfrm>
          <a:off x="3934097" y="539241"/>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17CC1-A149-4D65-A342-6E84B75AC104}">
      <dsp:nvSpPr>
        <dsp:cNvPr id="0" name=""/>
        <dsp:cNvSpPr/>
      </dsp:nvSpPr>
      <dsp:spPr>
        <a:xfrm>
          <a:off x="4307035" y="91217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92A82-2475-42FE-BD4F-0B48BF07B7A8}">
      <dsp:nvSpPr>
        <dsp:cNvPr id="0" name=""/>
        <dsp:cNvSpPr/>
      </dsp:nvSpPr>
      <dsp:spPr>
        <a:xfrm>
          <a:off x="3374691"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AU" sz="2300" b="1" kern="1200" dirty="0"/>
            <a:t># Model Selection and Training </a:t>
          </a:r>
          <a:endParaRPr lang="en-US" sz="2300" b="1" kern="1200" dirty="0"/>
        </a:p>
      </dsp:txBody>
      <dsp:txXfrm>
        <a:off x="3374691" y="2834241"/>
        <a:ext cx="2868750" cy="720000"/>
      </dsp:txXfrm>
    </dsp:sp>
    <dsp:sp modelId="{AB596BAB-0C8B-44B8-8AD1-88920E4D9D90}">
      <dsp:nvSpPr>
        <dsp:cNvPr id="0" name=""/>
        <dsp:cNvSpPr/>
      </dsp:nvSpPr>
      <dsp:spPr>
        <a:xfrm>
          <a:off x="7304879" y="539241"/>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30AE5A-C8C8-4E86-BEC5-060CE14C7568}">
      <dsp:nvSpPr>
        <dsp:cNvPr id="0" name=""/>
        <dsp:cNvSpPr/>
      </dsp:nvSpPr>
      <dsp:spPr>
        <a:xfrm>
          <a:off x="7677816" y="912178"/>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9DFFE0-4EA2-4F6B-9442-1AB75A9D4392}">
      <dsp:nvSpPr>
        <dsp:cNvPr id="0" name=""/>
        <dsp:cNvSpPr/>
      </dsp:nvSpPr>
      <dsp:spPr>
        <a:xfrm>
          <a:off x="6745472" y="28342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AU" sz="2300" b="1" kern="1200"/>
            <a:t># Model Evaluation</a:t>
          </a:r>
          <a:endParaRPr lang="en-US" sz="2300" kern="1200"/>
        </a:p>
      </dsp:txBody>
      <dsp:txXfrm>
        <a:off x="6745472" y="2834241"/>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D4D3A-52DF-8C42-8C4C-D1FE32F67926}" type="datetimeFigureOut">
              <a:rPr lang="en-US" smtClean="0"/>
              <a:t>8/29/24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7DB3C9-257C-4E42-8D42-FF8451B51EBB}" type="slidenum">
              <a:rPr lang="en-US" smtClean="0"/>
              <a:t>‹#›</a:t>
            </a:fld>
            <a:endParaRPr lang="en-US"/>
          </a:p>
        </p:txBody>
      </p:sp>
    </p:spTree>
    <p:extLst>
      <p:ext uri="{BB962C8B-B14F-4D97-AF65-F5344CB8AC3E}">
        <p14:creationId xmlns:p14="http://schemas.microsoft.com/office/powerpoint/2010/main" val="1477940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7DB3C9-257C-4E42-8D42-FF8451B51EBB}" type="slidenum">
              <a:rPr lang="en-US" smtClean="0"/>
              <a:t>1</a:t>
            </a:fld>
            <a:endParaRPr lang="en-US"/>
          </a:p>
        </p:txBody>
      </p:sp>
    </p:spTree>
    <p:extLst>
      <p:ext uri="{BB962C8B-B14F-4D97-AF65-F5344CB8AC3E}">
        <p14:creationId xmlns:p14="http://schemas.microsoft.com/office/powerpoint/2010/main" val="379902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A7DB3C9-257C-4E42-8D42-FF8451B51EBB}" type="slidenum">
              <a:rPr lang="en-US" smtClean="0"/>
              <a:t>2</a:t>
            </a:fld>
            <a:endParaRPr lang="en-US"/>
          </a:p>
        </p:txBody>
      </p:sp>
    </p:spTree>
    <p:extLst>
      <p:ext uri="{BB962C8B-B14F-4D97-AF65-F5344CB8AC3E}">
        <p14:creationId xmlns:p14="http://schemas.microsoft.com/office/powerpoint/2010/main" val="2318920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A7DB3C9-257C-4E42-8D42-FF8451B51EBB}" type="slidenum">
              <a:rPr lang="en-US" smtClean="0"/>
              <a:t>3</a:t>
            </a:fld>
            <a:endParaRPr lang="en-US"/>
          </a:p>
        </p:txBody>
      </p:sp>
    </p:spTree>
    <p:extLst>
      <p:ext uri="{BB962C8B-B14F-4D97-AF65-F5344CB8AC3E}">
        <p14:creationId xmlns:p14="http://schemas.microsoft.com/office/powerpoint/2010/main" val="246972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7DB3C9-257C-4E42-8D42-FF8451B51EBB}" type="slidenum">
              <a:rPr lang="en-US" smtClean="0"/>
              <a:t>5</a:t>
            </a:fld>
            <a:endParaRPr lang="en-US"/>
          </a:p>
        </p:txBody>
      </p:sp>
    </p:spTree>
    <p:extLst>
      <p:ext uri="{BB962C8B-B14F-4D97-AF65-F5344CB8AC3E}">
        <p14:creationId xmlns:p14="http://schemas.microsoft.com/office/powerpoint/2010/main" val="203090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7DB3C9-257C-4E42-8D42-FF8451B51EBB}" type="slidenum">
              <a:rPr lang="en-US" smtClean="0"/>
              <a:t>8</a:t>
            </a:fld>
            <a:endParaRPr lang="en-US"/>
          </a:p>
        </p:txBody>
      </p:sp>
    </p:spTree>
    <p:extLst>
      <p:ext uri="{BB962C8B-B14F-4D97-AF65-F5344CB8AC3E}">
        <p14:creationId xmlns:p14="http://schemas.microsoft.com/office/powerpoint/2010/main" val="310750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AU" b="0" i="0" dirty="0">
                <a:solidFill>
                  <a:srgbClr val="111111"/>
                </a:solidFill>
                <a:effectLst/>
                <a:highlight>
                  <a:srgbClr val="FFFFFF"/>
                </a:highlight>
                <a:latin typeface="-apple-system"/>
              </a:rPr>
            </a:br>
            <a:endParaRPr lang="en-AU" b="0" i="0" dirty="0">
              <a:solidFill>
                <a:srgbClr val="111111"/>
              </a:solidFill>
              <a:effectLst/>
              <a:highlight>
                <a:srgbClr val="FFFFFF"/>
              </a:highlight>
              <a:latin typeface="-apple-system"/>
            </a:endParaRPr>
          </a:p>
        </p:txBody>
      </p:sp>
      <p:sp>
        <p:nvSpPr>
          <p:cNvPr id="4" name="Slide Number Placeholder 3"/>
          <p:cNvSpPr>
            <a:spLocks noGrp="1"/>
          </p:cNvSpPr>
          <p:nvPr>
            <p:ph type="sldNum" sz="quarter" idx="5"/>
          </p:nvPr>
        </p:nvSpPr>
        <p:spPr/>
        <p:txBody>
          <a:bodyPr/>
          <a:lstStyle/>
          <a:p>
            <a:fld id="{7A7DB3C9-257C-4E42-8D42-FF8451B51EBB}" type="slidenum">
              <a:rPr lang="en-US" smtClean="0"/>
              <a:t>16</a:t>
            </a:fld>
            <a:endParaRPr lang="en-US"/>
          </a:p>
        </p:txBody>
      </p:sp>
    </p:spTree>
    <p:extLst>
      <p:ext uri="{BB962C8B-B14F-4D97-AF65-F5344CB8AC3E}">
        <p14:creationId xmlns:p14="http://schemas.microsoft.com/office/powerpoint/2010/main" val="384775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E3DC9B-D147-6D45-9ECF-7D2F9D29200E}" type="datetimeFigureOut">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F54A8B-9F23-7643-8941-A06604060A4C}" type="slidenum">
              <a:rPr lang="en-US" smtClean="0"/>
              <a:t>‹#›</a:t>
            </a:fld>
            <a:endParaRPr lang="en-US"/>
          </a:p>
        </p:txBody>
      </p:sp>
    </p:spTree>
    <p:extLst>
      <p:ext uri="{BB962C8B-B14F-4D97-AF65-F5344CB8AC3E}">
        <p14:creationId xmlns:p14="http://schemas.microsoft.com/office/powerpoint/2010/main" val="344080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5482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29010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9477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47238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3504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8/29/24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919165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835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E3DC9B-D147-6D45-9ECF-7D2F9D29200E}" type="datetimeFigureOut">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F54A8B-9F23-7643-8941-A06604060A4C}" type="slidenum">
              <a:rPr lang="en-US" smtClean="0"/>
              <a:t>‹#›</a:t>
            </a:fld>
            <a:endParaRPr lang="en-US"/>
          </a:p>
        </p:txBody>
      </p:sp>
    </p:spTree>
    <p:extLst>
      <p:ext uri="{BB962C8B-B14F-4D97-AF65-F5344CB8AC3E}">
        <p14:creationId xmlns:p14="http://schemas.microsoft.com/office/powerpoint/2010/main" val="3482728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393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8/29/24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79122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3993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0432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8/29/24</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0699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8/29/24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546334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8/29/24</a:t>
            </a:fld>
            <a:endParaRPr lang="en-US" dirty="0"/>
          </a:p>
        </p:txBody>
      </p:sp>
    </p:spTree>
    <p:extLst>
      <p:ext uri="{BB962C8B-B14F-4D97-AF65-F5344CB8AC3E}">
        <p14:creationId xmlns:p14="http://schemas.microsoft.com/office/powerpoint/2010/main" val="395338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8/29/24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3256601"/>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ing of an airplane flying over clouds">
            <a:extLst>
              <a:ext uri="{FF2B5EF4-FFF2-40B4-BE49-F238E27FC236}">
                <a16:creationId xmlns:a16="http://schemas.microsoft.com/office/drawing/2014/main" id="{AD3649EE-DB1D-A869-5C98-B17455551B73}"/>
              </a:ext>
            </a:extLst>
          </p:cNvPr>
          <p:cNvPicPr>
            <a:picLocks noChangeAspect="1"/>
          </p:cNvPicPr>
          <p:nvPr/>
        </p:nvPicPr>
        <p:blipFill>
          <a:blip r:embed="rId3"/>
          <a:srcRect l="22420" t="9091" r="748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91C43A2-43FA-8C4A-2E9F-19B70F50E35A}"/>
              </a:ext>
            </a:extLst>
          </p:cNvPr>
          <p:cNvSpPr>
            <a:spLocks noGrp="1"/>
          </p:cNvSpPr>
          <p:nvPr>
            <p:ph type="ctrTitle"/>
          </p:nvPr>
        </p:nvSpPr>
        <p:spPr>
          <a:xfrm>
            <a:off x="668866" y="1678666"/>
            <a:ext cx="4763557" cy="2475891"/>
          </a:xfrm>
        </p:spPr>
        <p:txBody>
          <a:bodyPr>
            <a:normAutofit/>
          </a:bodyPr>
          <a:lstStyle/>
          <a:p>
            <a:pPr algn="ctr">
              <a:lnSpc>
                <a:spcPct val="90000"/>
              </a:lnSpc>
            </a:pPr>
            <a:r>
              <a:rPr lang="en-US" sz="4100" dirty="0"/>
              <a:t>Mini Project 2: </a:t>
            </a:r>
            <a:br>
              <a:rPr lang="en-US" sz="4100" dirty="0"/>
            </a:br>
            <a:r>
              <a:rPr lang="en-US" sz="4100" dirty="0"/>
              <a:t>Airline Passenger Satisfaction Prediction</a:t>
            </a:r>
          </a:p>
        </p:txBody>
      </p:sp>
      <p:sp>
        <p:nvSpPr>
          <p:cNvPr id="3" name="Subtitle 2">
            <a:extLst>
              <a:ext uri="{FF2B5EF4-FFF2-40B4-BE49-F238E27FC236}">
                <a16:creationId xmlns:a16="http://schemas.microsoft.com/office/drawing/2014/main" id="{10D07075-09AD-BB9F-48ED-F33D2F9777FF}"/>
              </a:ext>
            </a:extLst>
          </p:cNvPr>
          <p:cNvSpPr>
            <a:spLocks noGrp="1"/>
          </p:cNvSpPr>
          <p:nvPr>
            <p:ph type="subTitle" idx="1"/>
          </p:nvPr>
        </p:nvSpPr>
        <p:spPr>
          <a:xfrm>
            <a:off x="782947" y="4172805"/>
            <a:ext cx="4232595" cy="1096901"/>
          </a:xfrm>
        </p:spPr>
        <p:txBody>
          <a:bodyPr>
            <a:normAutofit/>
          </a:bodyPr>
          <a:lstStyle/>
          <a:p>
            <a:r>
              <a:rPr lang="en-US" sz="1600" b="1" dirty="0"/>
              <a:t>Nicole Perez</a:t>
            </a:r>
          </a:p>
          <a:p>
            <a:r>
              <a:rPr lang="en-US" sz="1600" b="1" dirty="0"/>
              <a:t>August 24, 2024</a:t>
            </a:r>
          </a:p>
        </p:txBody>
      </p:sp>
      <p:cxnSp>
        <p:nvCxnSpPr>
          <p:cNvPr id="10"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4041992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US" sz="2400"/>
              <a:t>Distribution of Features</a:t>
            </a:r>
            <a:endParaRPr lang="en-US" sz="2400" dirty="0"/>
          </a:p>
        </p:txBody>
      </p:sp>
      <p:pic>
        <p:nvPicPr>
          <p:cNvPr id="5" name="Picture 4">
            <a:extLst>
              <a:ext uri="{FF2B5EF4-FFF2-40B4-BE49-F238E27FC236}">
                <a16:creationId xmlns:a16="http://schemas.microsoft.com/office/drawing/2014/main" id="{18F5E342-B051-9A33-5807-A5D44F3FD45A}"/>
              </a:ext>
            </a:extLst>
          </p:cNvPr>
          <p:cNvPicPr>
            <a:picLocks noChangeAspect="1"/>
          </p:cNvPicPr>
          <p:nvPr/>
        </p:nvPicPr>
        <p:blipFill rotWithShape="1">
          <a:blip r:embed="rId2"/>
          <a:srcRect l="3192"/>
          <a:stretch/>
        </p:blipFill>
        <p:spPr>
          <a:xfrm>
            <a:off x="393763" y="775092"/>
            <a:ext cx="3402389" cy="2670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4684D4A-C647-79FD-A100-1F417EAD4748}"/>
              </a:ext>
            </a:extLst>
          </p:cNvPr>
          <p:cNvPicPr>
            <a:picLocks noChangeAspect="1"/>
          </p:cNvPicPr>
          <p:nvPr/>
        </p:nvPicPr>
        <p:blipFill>
          <a:blip r:embed="rId3"/>
          <a:stretch>
            <a:fillRect/>
          </a:stretch>
        </p:blipFill>
        <p:spPr>
          <a:xfrm>
            <a:off x="4061522" y="753813"/>
            <a:ext cx="3566002" cy="27486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0E86B030-A984-F850-5DE3-B1C7610F3655}"/>
              </a:ext>
            </a:extLst>
          </p:cNvPr>
          <p:cNvPicPr>
            <a:picLocks noChangeAspect="1"/>
          </p:cNvPicPr>
          <p:nvPr/>
        </p:nvPicPr>
        <p:blipFill>
          <a:blip r:embed="rId4"/>
          <a:stretch>
            <a:fillRect/>
          </a:stretch>
        </p:blipFill>
        <p:spPr>
          <a:xfrm>
            <a:off x="3796152" y="3631112"/>
            <a:ext cx="3942381" cy="3006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1FFD12A1-EE32-85B2-5F27-9B917CE87BF4}"/>
              </a:ext>
            </a:extLst>
          </p:cNvPr>
          <p:cNvPicPr>
            <a:picLocks noChangeAspect="1"/>
          </p:cNvPicPr>
          <p:nvPr/>
        </p:nvPicPr>
        <p:blipFill>
          <a:blip r:embed="rId5"/>
          <a:stretch>
            <a:fillRect/>
          </a:stretch>
        </p:blipFill>
        <p:spPr>
          <a:xfrm>
            <a:off x="7892894" y="767293"/>
            <a:ext cx="3566003" cy="2735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45361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US" sz="2400" dirty="0"/>
              <a:t>Distribution of Numerical Features</a:t>
            </a:r>
          </a:p>
        </p:txBody>
      </p:sp>
      <p:pic>
        <p:nvPicPr>
          <p:cNvPr id="4" name="Picture 3">
            <a:extLst>
              <a:ext uri="{FF2B5EF4-FFF2-40B4-BE49-F238E27FC236}">
                <a16:creationId xmlns:a16="http://schemas.microsoft.com/office/drawing/2014/main" id="{BD9D8C41-1DE7-4DF4-98A9-8CEDCBED3024}"/>
              </a:ext>
            </a:extLst>
          </p:cNvPr>
          <p:cNvPicPr>
            <a:picLocks noChangeAspect="1"/>
          </p:cNvPicPr>
          <p:nvPr/>
        </p:nvPicPr>
        <p:blipFill>
          <a:blip r:embed="rId2"/>
          <a:stretch>
            <a:fillRect/>
          </a:stretch>
        </p:blipFill>
        <p:spPr>
          <a:xfrm>
            <a:off x="1201781" y="687645"/>
            <a:ext cx="6679475" cy="5950368"/>
          </a:xfrm>
          <a:prstGeom prst="rect">
            <a:avLst/>
          </a:prstGeom>
        </p:spPr>
      </p:pic>
    </p:spTree>
    <p:extLst>
      <p:ext uri="{BB962C8B-B14F-4D97-AF65-F5344CB8AC3E}">
        <p14:creationId xmlns:p14="http://schemas.microsoft.com/office/powerpoint/2010/main" val="350041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US" sz="2400" dirty="0"/>
              <a:t>Distribution of Satisfaction</a:t>
            </a:r>
          </a:p>
        </p:txBody>
      </p:sp>
      <p:pic>
        <p:nvPicPr>
          <p:cNvPr id="5" name="Picture 4">
            <a:extLst>
              <a:ext uri="{FF2B5EF4-FFF2-40B4-BE49-F238E27FC236}">
                <a16:creationId xmlns:a16="http://schemas.microsoft.com/office/drawing/2014/main" id="{4A0527C0-D593-BC27-4DDD-D906F3886BAE}"/>
              </a:ext>
            </a:extLst>
          </p:cNvPr>
          <p:cNvPicPr>
            <a:picLocks noChangeAspect="1"/>
          </p:cNvPicPr>
          <p:nvPr/>
        </p:nvPicPr>
        <p:blipFill rotWithShape="1">
          <a:blip r:embed="rId2"/>
          <a:srcRect l="2207"/>
          <a:stretch/>
        </p:blipFill>
        <p:spPr>
          <a:xfrm>
            <a:off x="651933" y="947720"/>
            <a:ext cx="4541032" cy="3547681"/>
          </a:xfrm>
          <a:prstGeom prst="rect">
            <a:avLst/>
          </a:prstGeom>
        </p:spPr>
      </p:pic>
      <p:pic>
        <p:nvPicPr>
          <p:cNvPr id="4" name="Picture 3">
            <a:extLst>
              <a:ext uri="{FF2B5EF4-FFF2-40B4-BE49-F238E27FC236}">
                <a16:creationId xmlns:a16="http://schemas.microsoft.com/office/drawing/2014/main" id="{E2BC4F06-5561-8C11-748C-5C03B83A2302}"/>
              </a:ext>
            </a:extLst>
          </p:cNvPr>
          <p:cNvPicPr>
            <a:picLocks noChangeAspect="1"/>
          </p:cNvPicPr>
          <p:nvPr/>
        </p:nvPicPr>
        <p:blipFill>
          <a:blip r:embed="rId3"/>
          <a:stretch>
            <a:fillRect/>
          </a:stretch>
        </p:blipFill>
        <p:spPr>
          <a:xfrm>
            <a:off x="5792436" y="952476"/>
            <a:ext cx="3207631" cy="3214470"/>
          </a:xfrm>
          <a:prstGeom prst="rect">
            <a:avLst/>
          </a:prstGeom>
        </p:spPr>
      </p:pic>
      <p:sp>
        <p:nvSpPr>
          <p:cNvPr id="9" name="TextBox 8">
            <a:extLst>
              <a:ext uri="{FF2B5EF4-FFF2-40B4-BE49-F238E27FC236}">
                <a16:creationId xmlns:a16="http://schemas.microsoft.com/office/drawing/2014/main" id="{B1288155-EC56-3793-3E9E-C44096283207}"/>
              </a:ext>
            </a:extLst>
          </p:cNvPr>
          <p:cNvSpPr txBox="1"/>
          <p:nvPr/>
        </p:nvSpPr>
        <p:spPr>
          <a:xfrm>
            <a:off x="486502" y="4496222"/>
            <a:ext cx="9818074" cy="2031325"/>
          </a:xfrm>
          <a:prstGeom prst="rect">
            <a:avLst/>
          </a:prstGeom>
          <a:noFill/>
        </p:spPr>
        <p:txBody>
          <a:bodyPr wrap="square">
            <a:spAutoFit/>
          </a:bodyPr>
          <a:lstStyle/>
          <a:p>
            <a:r>
              <a:rPr lang="en-AU" dirty="0"/>
              <a:t>Conclusion:</a:t>
            </a:r>
          </a:p>
          <a:p>
            <a:endParaRPr lang="en-AU" dirty="0"/>
          </a:p>
          <a:p>
            <a:r>
              <a:rPr lang="en-AU" dirty="0"/>
              <a:t>1) Approximately 56.55% of surveyed passengers expressed neutral or dissatisfied sentiments, while the remaining 43.45 % conveyed satisfaction with the airline.</a:t>
            </a:r>
          </a:p>
          <a:p>
            <a:endParaRPr lang="en-AU" dirty="0"/>
          </a:p>
          <a:p>
            <a:r>
              <a:rPr lang="en-AU" dirty="0"/>
              <a:t>2) The dataset exhibits no class imbalance (less), as it demonstrates a balanced distribution across both categories: satisfied and neutral/dissatisfied.</a:t>
            </a:r>
          </a:p>
        </p:txBody>
      </p:sp>
    </p:spTree>
    <p:extLst>
      <p:ext uri="{BB962C8B-B14F-4D97-AF65-F5344CB8AC3E}">
        <p14:creationId xmlns:p14="http://schemas.microsoft.com/office/powerpoint/2010/main" val="25711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US" sz="2400" dirty="0"/>
              <a:t>Distribution of Satisfaction</a:t>
            </a:r>
          </a:p>
        </p:txBody>
      </p:sp>
      <p:sp>
        <p:nvSpPr>
          <p:cNvPr id="9" name="TextBox 8">
            <a:extLst>
              <a:ext uri="{FF2B5EF4-FFF2-40B4-BE49-F238E27FC236}">
                <a16:creationId xmlns:a16="http://schemas.microsoft.com/office/drawing/2014/main" id="{B1288155-EC56-3793-3E9E-C44096283207}"/>
              </a:ext>
            </a:extLst>
          </p:cNvPr>
          <p:cNvSpPr txBox="1"/>
          <p:nvPr/>
        </p:nvSpPr>
        <p:spPr>
          <a:xfrm>
            <a:off x="571169" y="4783211"/>
            <a:ext cx="9038498" cy="1477328"/>
          </a:xfrm>
          <a:prstGeom prst="rect">
            <a:avLst/>
          </a:prstGeom>
          <a:noFill/>
        </p:spPr>
        <p:txBody>
          <a:bodyPr wrap="square">
            <a:spAutoFit/>
          </a:bodyPr>
          <a:lstStyle/>
          <a:p>
            <a:r>
              <a:rPr lang="en-AU" b="1" dirty="0"/>
              <a:t>Conclusion based on Customer Satisfaction and Type of Travel class:</a:t>
            </a:r>
          </a:p>
          <a:p>
            <a:endParaRPr lang="en-AU" dirty="0"/>
          </a:p>
          <a:p>
            <a:r>
              <a:rPr lang="en-AU" dirty="0"/>
              <a:t>The plot shows customer satisfaction by type of travel class. It illustrates how customer satisfaction changes between each travel class, with Business Class having the highest satisfaction and Eco Class having the highest dissatisfaction</a:t>
            </a:r>
          </a:p>
        </p:txBody>
      </p:sp>
      <p:pic>
        <p:nvPicPr>
          <p:cNvPr id="6" name="Picture 5">
            <a:extLst>
              <a:ext uri="{FF2B5EF4-FFF2-40B4-BE49-F238E27FC236}">
                <a16:creationId xmlns:a16="http://schemas.microsoft.com/office/drawing/2014/main" id="{572DDB93-6F2E-9EE7-FDA6-8AA4E7D6F898}"/>
              </a:ext>
            </a:extLst>
          </p:cNvPr>
          <p:cNvPicPr>
            <a:picLocks noChangeAspect="1"/>
          </p:cNvPicPr>
          <p:nvPr/>
        </p:nvPicPr>
        <p:blipFill>
          <a:blip r:embed="rId2"/>
          <a:stretch>
            <a:fillRect/>
          </a:stretch>
        </p:blipFill>
        <p:spPr>
          <a:xfrm>
            <a:off x="1217778" y="811033"/>
            <a:ext cx="7621422" cy="3712073"/>
          </a:xfrm>
          <a:prstGeom prst="rect">
            <a:avLst/>
          </a:prstGeom>
        </p:spPr>
      </p:pic>
    </p:spTree>
    <p:extLst>
      <p:ext uri="{BB962C8B-B14F-4D97-AF65-F5344CB8AC3E}">
        <p14:creationId xmlns:p14="http://schemas.microsoft.com/office/powerpoint/2010/main" val="104271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US" sz="2400" dirty="0"/>
              <a:t>Distribution of Satisfaction</a:t>
            </a:r>
          </a:p>
        </p:txBody>
      </p:sp>
      <p:pic>
        <p:nvPicPr>
          <p:cNvPr id="8" name="Picture 7">
            <a:extLst>
              <a:ext uri="{FF2B5EF4-FFF2-40B4-BE49-F238E27FC236}">
                <a16:creationId xmlns:a16="http://schemas.microsoft.com/office/drawing/2014/main" id="{E1EAF5A2-2BE8-7C85-B6D7-DBEBA85858DA}"/>
              </a:ext>
            </a:extLst>
          </p:cNvPr>
          <p:cNvPicPr>
            <a:picLocks noChangeAspect="1"/>
          </p:cNvPicPr>
          <p:nvPr/>
        </p:nvPicPr>
        <p:blipFill rotWithShape="1">
          <a:blip r:embed="rId2"/>
          <a:srcRect r="2854"/>
          <a:stretch/>
        </p:blipFill>
        <p:spPr>
          <a:xfrm>
            <a:off x="240966" y="811033"/>
            <a:ext cx="5524831" cy="30642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7A3CFF4-0923-6361-1A9B-88BD7EAA2F5C}"/>
              </a:ext>
            </a:extLst>
          </p:cNvPr>
          <p:cNvPicPr>
            <a:picLocks noChangeAspect="1"/>
          </p:cNvPicPr>
          <p:nvPr/>
        </p:nvPicPr>
        <p:blipFill>
          <a:blip r:embed="rId3"/>
          <a:stretch>
            <a:fillRect/>
          </a:stretch>
        </p:blipFill>
        <p:spPr>
          <a:xfrm>
            <a:off x="5977466" y="3329820"/>
            <a:ext cx="5313931" cy="32233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7568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US" sz="2400" dirty="0"/>
              <a:t>Correlation Matrix</a:t>
            </a:r>
          </a:p>
        </p:txBody>
      </p:sp>
      <p:pic>
        <p:nvPicPr>
          <p:cNvPr id="4" name="Picture 3">
            <a:extLst>
              <a:ext uri="{FF2B5EF4-FFF2-40B4-BE49-F238E27FC236}">
                <a16:creationId xmlns:a16="http://schemas.microsoft.com/office/drawing/2014/main" id="{6FEB526F-6BFD-386D-5AFB-011534C5CFE2}"/>
              </a:ext>
            </a:extLst>
          </p:cNvPr>
          <p:cNvPicPr>
            <a:picLocks noChangeAspect="1"/>
          </p:cNvPicPr>
          <p:nvPr/>
        </p:nvPicPr>
        <p:blipFill>
          <a:blip r:embed="rId2"/>
          <a:stretch>
            <a:fillRect/>
          </a:stretch>
        </p:blipFill>
        <p:spPr>
          <a:xfrm>
            <a:off x="359940" y="1019242"/>
            <a:ext cx="5927830" cy="4749315"/>
          </a:xfrm>
          <a:prstGeom prst="rect">
            <a:avLst/>
          </a:prstGeom>
        </p:spPr>
      </p:pic>
      <p:sp>
        <p:nvSpPr>
          <p:cNvPr id="9" name="TextBox 8">
            <a:extLst>
              <a:ext uri="{FF2B5EF4-FFF2-40B4-BE49-F238E27FC236}">
                <a16:creationId xmlns:a16="http://schemas.microsoft.com/office/drawing/2014/main" id="{ED7ADEE2-27ED-E184-5080-0EBD50E75BA2}"/>
              </a:ext>
            </a:extLst>
          </p:cNvPr>
          <p:cNvSpPr txBox="1"/>
          <p:nvPr/>
        </p:nvSpPr>
        <p:spPr>
          <a:xfrm>
            <a:off x="6588407" y="1019242"/>
            <a:ext cx="2987393" cy="4524315"/>
          </a:xfrm>
          <a:prstGeom prst="rect">
            <a:avLst/>
          </a:prstGeom>
          <a:noFill/>
        </p:spPr>
        <p:txBody>
          <a:bodyPr wrap="square">
            <a:spAutoFit/>
          </a:bodyPr>
          <a:lstStyle/>
          <a:p>
            <a:r>
              <a:rPr lang="en-AU" sz="1200" b="1" dirty="0">
                <a:effectLst/>
                <a:latin typeface="Calibri" panose="020F0502020204030204" pitchFamily="34" charset="0"/>
                <a:ea typeface="Calibri" panose="020F0502020204030204" pitchFamily="34" charset="0"/>
                <a:cs typeface="Calibri" panose="020F0502020204030204" pitchFamily="34" charset="0"/>
              </a:rPr>
              <a:t>Conclusion based on </a:t>
            </a:r>
            <a:r>
              <a:rPr lang="en-AU" sz="1200" b="1" dirty="0" err="1">
                <a:effectLst/>
                <a:latin typeface="Calibri" panose="020F0502020204030204" pitchFamily="34" charset="0"/>
                <a:ea typeface="Calibri" panose="020F0502020204030204" pitchFamily="34" charset="0"/>
                <a:cs typeface="Calibri" panose="020F0502020204030204" pitchFamily="34" charset="0"/>
              </a:rPr>
              <a:t>HeatMap</a:t>
            </a:r>
            <a:r>
              <a:rPr lang="en-AU" sz="1200" b="1" dirty="0">
                <a:effectLst/>
                <a:latin typeface="Calibri" panose="020F0502020204030204" pitchFamily="34" charset="0"/>
                <a:ea typeface="Calibri" panose="020F0502020204030204" pitchFamily="34" charset="0"/>
                <a:cs typeface="Calibri" panose="020F0502020204030204" pitchFamily="34" charset="0"/>
              </a:rPr>
              <a:t>:</a:t>
            </a:r>
          </a:p>
          <a:p>
            <a:endParaRPr lang="en-AU" sz="1200" b="0"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200" b="0" dirty="0">
                <a:effectLst/>
                <a:latin typeface="Calibri" panose="020F0502020204030204" pitchFamily="34" charset="0"/>
                <a:ea typeface="Calibri" panose="020F0502020204030204" pitchFamily="34" charset="0"/>
                <a:cs typeface="Calibri" panose="020F0502020204030204" pitchFamily="34" charset="0"/>
              </a:rPr>
              <a:t>A strong positive correlation between arrival delay and departure delay in the heatmap as expected, means that there is a systematic relationship between these two variables.</a:t>
            </a:r>
          </a:p>
          <a:p>
            <a:endParaRPr lang="en-AU" sz="1200" b="0"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200" b="0" dirty="0">
                <a:effectLst/>
                <a:latin typeface="Calibri" panose="020F0502020204030204" pitchFamily="34" charset="0"/>
                <a:ea typeface="Calibri" panose="020F0502020204030204" pitchFamily="34" charset="0"/>
                <a:cs typeface="Calibri" panose="020F0502020204030204" pitchFamily="34" charset="0"/>
              </a:rPr>
              <a:t>A correlation coefficient (r) of 0.72 between the ratings of ease of online booking and inflight </a:t>
            </a:r>
            <a:r>
              <a:rPr lang="en-AU" sz="1200" b="0" dirty="0" err="1">
                <a:effectLst/>
                <a:latin typeface="Calibri" panose="020F0502020204030204" pitchFamily="34" charset="0"/>
                <a:ea typeface="Calibri" panose="020F0502020204030204" pitchFamily="34" charset="0"/>
                <a:cs typeface="Calibri" panose="020F0502020204030204" pitchFamily="34" charset="0"/>
              </a:rPr>
              <a:t>wifi</a:t>
            </a:r>
            <a:r>
              <a:rPr lang="en-AU" sz="1200" b="0" dirty="0">
                <a:effectLst/>
                <a:latin typeface="Calibri" panose="020F0502020204030204" pitchFamily="34" charset="0"/>
                <a:ea typeface="Calibri" panose="020F0502020204030204" pitchFamily="34" charset="0"/>
                <a:cs typeface="Calibri" panose="020F0502020204030204" pitchFamily="34" charset="0"/>
              </a:rPr>
              <a:t> service indicates a strong positive linear relationship between these two variables. In other words, passengers who find online booking easy are more likely to give higher ratings to inflight </a:t>
            </a:r>
            <a:r>
              <a:rPr lang="en-AU" sz="1200" b="0" dirty="0" err="1">
                <a:effectLst/>
                <a:latin typeface="Calibri" panose="020F0502020204030204" pitchFamily="34" charset="0"/>
                <a:ea typeface="Calibri" panose="020F0502020204030204" pitchFamily="34" charset="0"/>
                <a:cs typeface="Calibri" panose="020F0502020204030204" pitchFamily="34" charset="0"/>
              </a:rPr>
              <a:t>wifi</a:t>
            </a:r>
            <a:r>
              <a:rPr lang="en-AU" sz="1200" b="0" dirty="0">
                <a:effectLst/>
                <a:latin typeface="Calibri" panose="020F0502020204030204" pitchFamily="34" charset="0"/>
                <a:ea typeface="Calibri" panose="020F0502020204030204" pitchFamily="34" charset="0"/>
                <a:cs typeface="Calibri" panose="020F0502020204030204" pitchFamily="34" charset="0"/>
              </a:rPr>
              <a:t> service, and vice versa.</a:t>
            </a:r>
          </a:p>
          <a:p>
            <a:pPr marL="171450" indent="-171450">
              <a:buFont typeface="Arial" panose="020B0604020202020204" pitchFamily="34" charset="0"/>
              <a:buChar char="•"/>
            </a:pPr>
            <a:endParaRPr lang="en-AU" sz="1200" b="0"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200" b="0" dirty="0">
                <a:effectLst/>
                <a:latin typeface="Calibri" panose="020F0502020204030204" pitchFamily="34" charset="0"/>
                <a:ea typeface="Calibri" panose="020F0502020204030204" pitchFamily="34" charset="0"/>
                <a:cs typeface="Calibri" panose="020F0502020204030204" pitchFamily="34" charset="0"/>
              </a:rPr>
              <a:t>Overall, there are not many categories that show a significantly strong relationship with each other or with total satisfaction, it suggests that the variables in dataset may not exhibit strong linear associations.</a:t>
            </a:r>
          </a:p>
        </p:txBody>
      </p:sp>
    </p:spTree>
    <p:extLst>
      <p:ext uri="{BB962C8B-B14F-4D97-AF65-F5344CB8AC3E}">
        <p14:creationId xmlns:p14="http://schemas.microsoft.com/office/powerpoint/2010/main" val="201369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5" name="Content Placeholder 2">
            <a:extLst>
              <a:ext uri="{FF2B5EF4-FFF2-40B4-BE49-F238E27FC236}">
                <a16:creationId xmlns:a16="http://schemas.microsoft.com/office/drawing/2014/main" id="{3187175E-9529-2920-25A9-680D31988806}"/>
              </a:ext>
            </a:extLst>
          </p:cNvPr>
          <p:cNvGraphicFramePr>
            <a:graphicFrameLocks noGrp="1"/>
          </p:cNvGraphicFramePr>
          <p:nvPr>
            <p:ph idx="1"/>
            <p:extLst>
              <p:ext uri="{D42A27DB-BD31-4B8C-83A1-F6EECF244321}">
                <p14:modId xmlns:p14="http://schemas.microsoft.com/office/powerpoint/2010/main" val="1674681058"/>
              </p:ext>
            </p:extLst>
          </p:nvPr>
        </p:nvGraphicFramePr>
        <p:xfrm>
          <a:off x="1219200" y="1482877"/>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8EA0611-4ADA-53F2-6E73-9052EE5172B7}"/>
              </a:ext>
            </a:extLst>
          </p:cNvPr>
          <p:cNvSpPr txBox="1"/>
          <p:nvPr/>
        </p:nvSpPr>
        <p:spPr>
          <a:xfrm>
            <a:off x="6629400" y="7715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49370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AU" sz="2000" b="1" dirty="0">
                <a:solidFill>
                  <a:srgbClr val="569CD6"/>
                </a:solidFill>
                <a:effectLst/>
                <a:latin typeface="Calibri" panose="020F0502020204030204" pitchFamily="34" charset="0"/>
                <a:ea typeface="Calibri" panose="020F0502020204030204" pitchFamily="34" charset="0"/>
                <a:cs typeface="Calibri" panose="020F0502020204030204" pitchFamily="34" charset="0"/>
              </a:rPr>
              <a:t>Logistic Regression Model</a:t>
            </a:r>
            <a:endParaRPr lang="en-AU" sz="2000" b="0" dirty="0">
              <a:solidFill>
                <a:srgbClr val="D4D4D4"/>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0C12092-E016-5B82-A7D9-1AFE446B25F6}"/>
              </a:ext>
            </a:extLst>
          </p:cNvPr>
          <p:cNvPicPr>
            <a:picLocks noChangeAspect="1"/>
          </p:cNvPicPr>
          <p:nvPr/>
        </p:nvPicPr>
        <p:blipFill>
          <a:blip r:embed="rId2"/>
          <a:stretch>
            <a:fillRect/>
          </a:stretch>
        </p:blipFill>
        <p:spPr>
          <a:xfrm>
            <a:off x="486502" y="666744"/>
            <a:ext cx="3772113" cy="3858690"/>
          </a:xfrm>
          <a:prstGeom prst="rect">
            <a:avLst/>
          </a:prstGeom>
        </p:spPr>
      </p:pic>
      <p:sp>
        <p:nvSpPr>
          <p:cNvPr id="6" name="TextBox 5">
            <a:extLst>
              <a:ext uri="{FF2B5EF4-FFF2-40B4-BE49-F238E27FC236}">
                <a16:creationId xmlns:a16="http://schemas.microsoft.com/office/drawing/2014/main" id="{B863FBCE-1505-E293-EAA8-83DF48762A1F}"/>
              </a:ext>
            </a:extLst>
          </p:cNvPr>
          <p:cNvSpPr txBox="1"/>
          <p:nvPr/>
        </p:nvSpPr>
        <p:spPr>
          <a:xfrm>
            <a:off x="5052422" y="4066098"/>
            <a:ext cx="3905311" cy="2677656"/>
          </a:xfrm>
          <a:prstGeom prst="rect">
            <a:avLst/>
          </a:prstGeom>
          <a:noFill/>
        </p:spPr>
        <p:txBody>
          <a:bodyPr wrap="square">
            <a:spAutoFit/>
          </a:bodyPr>
          <a:lstStyle/>
          <a:p>
            <a:r>
              <a:rPr lang="en-AU" sz="1200" dirty="0"/>
              <a:t>Accuracy = 0.875538959039113</a:t>
            </a:r>
          </a:p>
          <a:p>
            <a:r>
              <a:rPr lang="en-AU" sz="1200" dirty="0"/>
              <a:t>Precision:  0.8724579000644151</a:t>
            </a:r>
          </a:p>
          <a:p>
            <a:r>
              <a:rPr lang="en-AU" sz="1200" dirty="0"/>
              <a:t>Recall:  0.8369526836158192</a:t>
            </a:r>
          </a:p>
          <a:p>
            <a:r>
              <a:rPr lang="en-AU" sz="1200" dirty="0"/>
              <a:t>F1 Score:  0.8543365622888038</a:t>
            </a:r>
          </a:p>
          <a:p>
            <a:r>
              <a:rPr lang="en-AU" sz="1200" dirty="0"/>
              <a:t>Accuracy = 0.875538959039113</a:t>
            </a:r>
          </a:p>
          <a:p>
            <a:r>
              <a:rPr lang="en-AU" sz="1200" dirty="0"/>
              <a:t>ROC Area under Curve = 0.871166128809548</a:t>
            </a:r>
          </a:p>
          <a:p>
            <a:r>
              <a:rPr lang="en-AU" sz="1200" dirty="0"/>
              <a:t>              precision    recall  f1-score   support</a:t>
            </a:r>
          </a:p>
          <a:p>
            <a:endParaRPr lang="en-AU" sz="1200" dirty="0"/>
          </a:p>
          <a:p>
            <a:r>
              <a:rPr lang="en-AU" sz="1200" dirty="0"/>
              <a:t>           0    0.87775   0.90538   0.89135     14648</a:t>
            </a:r>
          </a:p>
          <a:p>
            <a:r>
              <a:rPr lang="en-AU" sz="1200" dirty="0"/>
              <a:t>           1    0.87246   0.83695   0.85434     11328</a:t>
            </a:r>
          </a:p>
          <a:p>
            <a:endParaRPr lang="en-AU" sz="1200" dirty="0"/>
          </a:p>
          <a:p>
            <a:r>
              <a:rPr lang="en-AU" sz="1200" dirty="0"/>
              <a:t>    accuracy                        0.87554     25976</a:t>
            </a:r>
          </a:p>
          <a:p>
            <a:r>
              <a:rPr lang="en-AU" sz="1200" dirty="0"/>
              <a:t>   macro avg    0.87511   0.87117   0.87284     25976</a:t>
            </a:r>
          </a:p>
          <a:p>
            <a:r>
              <a:rPr lang="en-AU" sz="1200" dirty="0"/>
              <a:t>weighted avg    0.87544   0.87554   0.87521     25976</a:t>
            </a:r>
          </a:p>
        </p:txBody>
      </p:sp>
      <p:pic>
        <p:nvPicPr>
          <p:cNvPr id="9" name="Picture 8">
            <a:extLst>
              <a:ext uri="{FF2B5EF4-FFF2-40B4-BE49-F238E27FC236}">
                <a16:creationId xmlns:a16="http://schemas.microsoft.com/office/drawing/2014/main" id="{215F3FF1-E930-7701-8D0E-A95F45CB32FB}"/>
              </a:ext>
            </a:extLst>
          </p:cNvPr>
          <p:cNvPicPr>
            <a:picLocks noChangeAspect="1"/>
          </p:cNvPicPr>
          <p:nvPr/>
        </p:nvPicPr>
        <p:blipFill>
          <a:blip r:embed="rId3"/>
          <a:stretch>
            <a:fillRect/>
          </a:stretch>
        </p:blipFill>
        <p:spPr>
          <a:xfrm>
            <a:off x="4871252" y="346538"/>
            <a:ext cx="4398297" cy="3423675"/>
          </a:xfrm>
          <a:prstGeom prst="rect">
            <a:avLst/>
          </a:prstGeom>
        </p:spPr>
      </p:pic>
    </p:spTree>
    <p:extLst>
      <p:ext uri="{BB962C8B-B14F-4D97-AF65-F5344CB8AC3E}">
        <p14:creationId xmlns:p14="http://schemas.microsoft.com/office/powerpoint/2010/main" val="1507265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AU" sz="2000" b="1" dirty="0">
                <a:solidFill>
                  <a:srgbClr val="569CD6"/>
                </a:solidFill>
                <a:effectLst/>
                <a:latin typeface="Calibri" panose="020F0502020204030204" pitchFamily="34" charset="0"/>
                <a:ea typeface="Calibri" panose="020F0502020204030204" pitchFamily="34" charset="0"/>
                <a:cs typeface="Calibri" panose="020F0502020204030204" pitchFamily="34" charset="0"/>
              </a:rPr>
              <a:t>Decision Tree Model</a:t>
            </a:r>
            <a:endParaRPr lang="en-AU" sz="2000" b="0" dirty="0">
              <a:solidFill>
                <a:srgbClr val="D4D4D4"/>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863FBCE-1505-E293-EAA8-83DF48762A1F}"/>
              </a:ext>
            </a:extLst>
          </p:cNvPr>
          <p:cNvSpPr txBox="1"/>
          <p:nvPr/>
        </p:nvSpPr>
        <p:spPr>
          <a:xfrm>
            <a:off x="5272556" y="4072466"/>
            <a:ext cx="3905311" cy="2677656"/>
          </a:xfrm>
          <a:prstGeom prst="rect">
            <a:avLst/>
          </a:prstGeom>
          <a:noFill/>
        </p:spPr>
        <p:txBody>
          <a:bodyPr wrap="square">
            <a:spAutoFit/>
          </a:bodyPr>
          <a:lstStyle/>
          <a:p>
            <a:r>
              <a:rPr lang="en-AU" sz="1200" dirty="0"/>
              <a:t>Accuracy = 0.9520426287744227</a:t>
            </a:r>
          </a:p>
          <a:p>
            <a:r>
              <a:rPr lang="en-AU" sz="1200" dirty="0"/>
              <a:t>Precision:  0.9544417054688213</a:t>
            </a:r>
          </a:p>
          <a:p>
            <a:r>
              <a:rPr lang="en-AU" sz="1200" dirty="0"/>
              <a:t>Recall:  0.9336429400732339</a:t>
            </a:r>
          </a:p>
          <a:p>
            <a:r>
              <a:rPr lang="en-AU" sz="1200" dirty="0"/>
              <a:t>F1 Score:  0.9439277652370203</a:t>
            </a:r>
          </a:p>
          <a:p>
            <a:r>
              <a:rPr lang="en-AU" sz="1200" dirty="0"/>
              <a:t>Accuracy = 0.9520426287744227</a:t>
            </a:r>
          </a:p>
          <a:p>
            <a:r>
              <a:rPr lang="en-AU" sz="1200" dirty="0"/>
              <a:t>ROC Area under Curve = 0.9498498354539354</a:t>
            </a:r>
          </a:p>
          <a:p>
            <a:r>
              <a:rPr lang="en-AU" sz="1200" dirty="0"/>
              <a:t>              precision    recall  f1-score   support</a:t>
            </a:r>
          </a:p>
          <a:p>
            <a:endParaRPr lang="en-AU" sz="1200" dirty="0"/>
          </a:p>
          <a:p>
            <a:r>
              <a:rPr lang="en-AU" sz="1200" dirty="0"/>
              <a:t>           0    0.95028   0.96606   0.95811     14701</a:t>
            </a:r>
          </a:p>
          <a:p>
            <a:r>
              <a:rPr lang="en-AU" sz="1200" dirty="0"/>
              <a:t>           1    0.95444   0.93364   0.94393     11197</a:t>
            </a:r>
          </a:p>
          <a:p>
            <a:endParaRPr lang="en-AU" sz="1200" dirty="0"/>
          </a:p>
          <a:p>
            <a:r>
              <a:rPr lang="en-AU" sz="1200" dirty="0"/>
              <a:t>    accuracy                        0.95204     25898</a:t>
            </a:r>
          </a:p>
          <a:p>
            <a:r>
              <a:rPr lang="en-AU" sz="1200" dirty="0"/>
              <a:t>   macro avg    0.95236   0.94985   0.95102     25898</a:t>
            </a:r>
          </a:p>
          <a:p>
            <a:r>
              <a:rPr lang="en-AU" sz="1200" dirty="0"/>
              <a:t>weighted avg    0.95208   0.95204   0.95198     25898</a:t>
            </a:r>
          </a:p>
        </p:txBody>
      </p:sp>
      <p:pic>
        <p:nvPicPr>
          <p:cNvPr id="5" name="Picture 4">
            <a:extLst>
              <a:ext uri="{FF2B5EF4-FFF2-40B4-BE49-F238E27FC236}">
                <a16:creationId xmlns:a16="http://schemas.microsoft.com/office/drawing/2014/main" id="{5673D156-09E7-9F82-C678-8CABA9BB856C}"/>
              </a:ext>
            </a:extLst>
          </p:cNvPr>
          <p:cNvPicPr>
            <a:picLocks noChangeAspect="1"/>
          </p:cNvPicPr>
          <p:nvPr/>
        </p:nvPicPr>
        <p:blipFill>
          <a:blip r:embed="rId2"/>
          <a:stretch>
            <a:fillRect/>
          </a:stretch>
        </p:blipFill>
        <p:spPr>
          <a:xfrm>
            <a:off x="420338" y="1168400"/>
            <a:ext cx="3954207" cy="4067184"/>
          </a:xfrm>
          <a:prstGeom prst="rect">
            <a:avLst/>
          </a:prstGeom>
        </p:spPr>
      </p:pic>
      <p:pic>
        <p:nvPicPr>
          <p:cNvPr id="10" name="Picture 9">
            <a:extLst>
              <a:ext uri="{FF2B5EF4-FFF2-40B4-BE49-F238E27FC236}">
                <a16:creationId xmlns:a16="http://schemas.microsoft.com/office/drawing/2014/main" id="{252988D4-BD98-6588-CA1E-A1D276A93E92}"/>
              </a:ext>
            </a:extLst>
          </p:cNvPr>
          <p:cNvPicPr>
            <a:picLocks noChangeAspect="1"/>
          </p:cNvPicPr>
          <p:nvPr/>
        </p:nvPicPr>
        <p:blipFill>
          <a:blip r:embed="rId3"/>
          <a:stretch>
            <a:fillRect/>
          </a:stretch>
        </p:blipFill>
        <p:spPr>
          <a:xfrm>
            <a:off x="5149974" y="515510"/>
            <a:ext cx="4150474" cy="3215575"/>
          </a:xfrm>
          <a:prstGeom prst="rect">
            <a:avLst/>
          </a:prstGeom>
        </p:spPr>
      </p:pic>
    </p:spTree>
    <p:extLst>
      <p:ext uri="{BB962C8B-B14F-4D97-AF65-F5344CB8AC3E}">
        <p14:creationId xmlns:p14="http://schemas.microsoft.com/office/powerpoint/2010/main" val="316110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AU" sz="2000" b="1" dirty="0">
                <a:solidFill>
                  <a:srgbClr val="569CD6"/>
                </a:solidFill>
                <a:effectLst/>
                <a:latin typeface="Calibri" panose="020F0502020204030204" pitchFamily="34" charset="0"/>
                <a:ea typeface="Calibri" panose="020F0502020204030204" pitchFamily="34" charset="0"/>
                <a:cs typeface="Calibri" panose="020F0502020204030204" pitchFamily="34" charset="0"/>
              </a:rPr>
              <a:t>Random Forest Model</a:t>
            </a:r>
            <a:endParaRPr lang="en-AU" sz="2000" b="0" dirty="0">
              <a:solidFill>
                <a:srgbClr val="D4D4D4"/>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863FBCE-1505-E293-EAA8-83DF48762A1F}"/>
              </a:ext>
            </a:extLst>
          </p:cNvPr>
          <p:cNvSpPr txBox="1"/>
          <p:nvPr/>
        </p:nvSpPr>
        <p:spPr>
          <a:xfrm>
            <a:off x="5272556" y="4072466"/>
            <a:ext cx="3905311" cy="2677656"/>
          </a:xfrm>
          <a:prstGeom prst="rect">
            <a:avLst/>
          </a:prstGeom>
          <a:noFill/>
        </p:spPr>
        <p:txBody>
          <a:bodyPr wrap="square">
            <a:spAutoFit/>
          </a:bodyPr>
          <a:lstStyle/>
          <a:p>
            <a:r>
              <a:rPr lang="en-AU" sz="1200" dirty="0"/>
              <a:t>Accuracy = 0.9520426287744227</a:t>
            </a:r>
          </a:p>
          <a:p>
            <a:r>
              <a:rPr lang="en-AU" sz="1200" dirty="0"/>
              <a:t>Precision:  0.9544417054688213</a:t>
            </a:r>
          </a:p>
          <a:p>
            <a:r>
              <a:rPr lang="en-AU" sz="1200" dirty="0"/>
              <a:t>Recall:  0.9336429400732339</a:t>
            </a:r>
          </a:p>
          <a:p>
            <a:r>
              <a:rPr lang="en-AU" sz="1200" dirty="0"/>
              <a:t>F1 Score:  0.9439277652370203</a:t>
            </a:r>
          </a:p>
          <a:p>
            <a:r>
              <a:rPr lang="en-AU" sz="1200" dirty="0"/>
              <a:t>Accuracy = 0.9520426287744227</a:t>
            </a:r>
          </a:p>
          <a:p>
            <a:r>
              <a:rPr lang="en-AU" sz="1200" dirty="0"/>
              <a:t>ROC Area under Curve = 0.9498498354539354</a:t>
            </a:r>
          </a:p>
          <a:p>
            <a:r>
              <a:rPr lang="en-AU" sz="1200" dirty="0"/>
              <a:t>              precision    recall  f1-score   support</a:t>
            </a:r>
          </a:p>
          <a:p>
            <a:endParaRPr lang="en-AU" sz="1200" dirty="0"/>
          </a:p>
          <a:p>
            <a:r>
              <a:rPr lang="en-AU" sz="1200" dirty="0"/>
              <a:t>           0    0.95028   0.96606   0.95811     14701</a:t>
            </a:r>
          </a:p>
          <a:p>
            <a:r>
              <a:rPr lang="en-AU" sz="1200" dirty="0"/>
              <a:t>           1    0.95444   0.93364   0.94393     11197</a:t>
            </a:r>
          </a:p>
          <a:p>
            <a:endParaRPr lang="en-AU" sz="1200" dirty="0"/>
          </a:p>
          <a:p>
            <a:r>
              <a:rPr lang="en-AU" sz="1200" dirty="0"/>
              <a:t>    accuracy                        0.95204     25898</a:t>
            </a:r>
          </a:p>
          <a:p>
            <a:r>
              <a:rPr lang="en-AU" sz="1200" dirty="0"/>
              <a:t>   macro avg    0.95236   0.94985   0.95102     25898</a:t>
            </a:r>
          </a:p>
          <a:p>
            <a:r>
              <a:rPr lang="en-AU" sz="1200" dirty="0"/>
              <a:t>weighted avg    0.95208   0.95204   0.95198     25898</a:t>
            </a:r>
          </a:p>
        </p:txBody>
      </p:sp>
      <p:pic>
        <p:nvPicPr>
          <p:cNvPr id="7" name="Picture 6">
            <a:extLst>
              <a:ext uri="{FF2B5EF4-FFF2-40B4-BE49-F238E27FC236}">
                <a16:creationId xmlns:a16="http://schemas.microsoft.com/office/drawing/2014/main" id="{547E6DEE-A8D8-25FE-7638-8DF6DE51BE37}"/>
              </a:ext>
            </a:extLst>
          </p:cNvPr>
          <p:cNvPicPr>
            <a:picLocks noChangeAspect="1"/>
          </p:cNvPicPr>
          <p:nvPr/>
        </p:nvPicPr>
        <p:blipFill>
          <a:blip r:embed="rId2"/>
          <a:stretch>
            <a:fillRect/>
          </a:stretch>
        </p:blipFill>
        <p:spPr>
          <a:xfrm>
            <a:off x="5160671" y="643961"/>
            <a:ext cx="4129080" cy="3218778"/>
          </a:xfrm>
          <a:prstGeom prst="rect">
            <a:avLst/>
          </a:prstGeom>
        </p:spPr>
      </p:pic>
      <p:pic>
        <p:nvPicPr>
          <p:cNvPr id="10" name="Picture 9">
            <a:extLst>
              <a:ext uri="{FF2B5EF4-FFF2-40B4-BE49-F238E27FC236}">
                <a16:creationId xmlns:a16="http://schemas.microsoft.com/office/drawing/2014/main" id="{BCC917EE-1E15-D557-3556-48749301EE84}"/>
              </a:ext>
            </a:extLst>
          </p:cNvPr>
          <p:cNvPicPr>
            <a:picLocks noChangeAspect="1"/>
          </p:cNvPicPr>
          <p:nvPr/>
        </p:nvPicPr>
        <p:blipFill>
          <a:blip r:embed="rId3"/>
          <a:stretch>
            <a:fillRect/>
          </a:stretch>
        </p:blipFill>
        <p:spPr>
          <a:xfrm>
            <a:off x="728843" y="1151466"/>
            <a:ext cx="4129104" cy="4246854"/>
          </a:xfrm>
          <a:prstGeom prst="rect">
            <a:avLst/>
          </a:prstGeom>
        </p:spPr>
      </p:pic>
    </p:spTree>
    <p:extLst>
      <p:ext uri="{BB962C8B-B14F-4D97-AF65-F5344CB8AC3E}">
        <p14:creationId xmlns:p14="http://schemas.microsoft.com/office/powerpoint/2010/main" val="120489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Person rolling luggage">
            <a:extLst>
              <a:ext uri="{FF2B5EF4-FFF2-40B4-BE49-F238E27FC236}">
                <a16:creationId xmlns:a16="http://schemas.microsoft.com/office/drawing/2014/main" id="{E375E118-4D60-DCD7-54B3-B0BBE7E7AA66}"/>
              </a:ext>
            </a:extLst>
          </p:cNvPr>
          <p:cNvPicPr>
            <a:picLocks noChangeAspect="1"/>
          </p:cNvPicPr>
          <p:nvPr/>
        </p:nvPicPr>
        <p:blipFill>
          <a:blip r:embed="rId3"/>
          <a:srcRect l="9091" t="16013" b="7378"/>
          <a:stretch/>
        </p:blipFill>
        <p:spPr>
          <a:xfrm>
            <a:off x="1" y="10"/>
            <a:ext cx="12191999" cy="6857990"/>
          </a:xfrm>
          <a:prstGeom prst="rect">
            <a:avLst/>
          </a:prstGeom>
        </p:spPr>
      </p:pic>
      <p:sp>
        <p:nvSpPr>
          <p:cNvPr id="16" name="Isosceles Triangle 15">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Parallelogram 17">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 name="Title 1">
            <a:extLst>
              <a:ext uri="{FF2B5EF4-FFF2-40B4-BE49-F238E27FC236}">
                <a16:creationId xmlns:a16="http://schemas.microsoft.com/office/drawing/2014/main" id="{C2D23768-001B-E489-3710-9223736E4819}"/>
              </a:ext>
            </a:extLst>
          </p:cNvPr>
          <p:cNvSpPr>
            <a:spLocks noGrp="1"/>
          </p:cNvSpPr>
          <p:nvPr>
            <p:ph type="title"/>
          </p:nvPr>
        </p:nvSpPr>
        <p:spPr>
          <a:xfrm>
            <a:off x="2693520" y="965725"/>
            <a:ext cx="6487955" cy="1320800"/>
          </a:xfrm>
        </p:spPr>
        <p:txBody>
          <a:bodyPr anchor="t">
            <a:normAutofit/>
          </a:bodyPr>
          <a:lstStyle/>
          <a:p>
            <a:pPr algn="ctr"/>
            <a:r>
              <a:rPr lang="en-US" b="1" dirty="0"/>
              <a:t>Business Problem</a:t>
            </a:r>
          </a:p>
        </p:txBody>
      </p:sp>
      <p:sp>
        <p:nvSpPr>
          <p:cNvPr id="26"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Isosceles Triangle 27">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C133908A-B90C-561F-60B1-D27AE6FDA601}"/>
              </a:ext>
            </a:extLst>
          </p:cNvPr>
          <p:cNvSpPr>
            <a:spLocks noGrp="1"/>
          </p:cNvSpPr>
          <p:nvPr>
            <p:ph idx="1"/>
          </p:nvPr>
        </p:nvSpPr>
        <p:spPr>
          <a:xfrm>
            <a:off x="2552936" y="2009913"/>
            <a:ext cx="7471136" cy="3882362"/>
          </a:xfrm>
        </p:spPr>
        <p:txBody>
          <a:bodyPr>
            <a:normAutofit/>
          </a:bodyPr>
          <a:lstStyle/>
          <a:p>
            <a:r>
              <a:rPr lang="en-AU" sz="2800" b="0" i="0" dirty="0">
                <a:effectLst/>
                <a:latin typeface="-apple-system"/>
              </a:rPr>
              <a:t>An airline company wants to improve its customer service and overall passenger experience. </a:t>
            </a:r>
          </a:p>
          <a:p>
            <a:endParaRPr lang="en-AU" sz="2800" dirty="0">
              <a:latin typeface="-apple-system"/>
            </a:endParaRPr>
          </a:p>
          <a:p>
            <a:r>
              <a:rPr lang="en-AU" sz="2800" b="0" i="0" dirty="0">
                <a:effectLst/>
                <a:latin typeface="-apple-system"/>
              </a:rPr>
              <a:t>By understanding the </a:t>
            </a:r>
            <a:r>
              <a:rPr lang="en-AU" sz="2800" b="1" i="1" dirty="0">
                <a:effectLst/>
                <a:latin typeface="-apple-system"/>
              </a:rPr>
              <a:t>factors</a:t>
            </a:r>
            <a:r>
              <a:rPr lang="en-AU" sz="2800" b="0" i="0" dirty="0">
                <a:effectLst/>
                <a:latin typeface="-apple-system"/>
              </a:rPr>
              <a:t> that influence customer satisfaction, the company can make data-driven decisions to enhance its services and increase customer loyalty</a:t>
            </a:r>
            <a:endParaRPr lang="en-US" sz="2800" dirty="0"/>
          </a:p>
        </p:txBody>
      </p:sp>
      <p:sp>
        <p:nvSpPr>
          <p:cNvPr id="30"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2"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4"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6" name="Isosceles Triangle 35">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20281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AU" sz="2000" b="1" dirty="0">
                <a:solidFill>
                  <a:srgbClr val="569CD6"/>
                </a:solidFill>
                <a:effectLst/>
                <a:latin typeface="Calibri" panose="020F0502020204030204" pitchFamily="34" charset="0"/>
                <a:ea typeface="Calibri" panose="020F0502020204030204" pitchFamily="34" charset="0"/>
                <a:cs typeface="Calibri" panose="020F0502020204030204" pitchFamily="34" charset="0"/>
              </a:rPr>
              <a:t>Model Comparison</a:t>
            </a:r>
            <a:endParaRPr lang="en-AU" sz="2000" b="0" dirty="0">
              <a:solidFill>
                <a:srgbClr val="D4D4D4"/>
              </a:solidFill>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B39F6AFF-C13B-7C30-4013-791A24968578}"/>
              </a:ext>
            </a:extLst>
          </p:cNvPr>
          <p:cNvGraphicFramePr>
            <a:graphicFrameLocks noGrp="1"/>
          </p:cNvGraphicFramePr>
          <p:nvPr>
            <p:extLst>
              <p:ext uri="{D42A27DB-BD31-4B8C-83A1-F6EECF244321}">
                <p14:modId xmlns:p14="http://schemas.microsoft.com/office/powerpoint/2010/main" val="2086214467"/>
              </p:ext>
            </p:extLst>
          </p:nvPr>
        </p:nvGraphicFramePr>
        <p:xfrm>
          <a:off x="1168400" y="1007532"/>
          <a:ext cx="8137195" cy="2291080"/>
        </p:xfrm>
        <a:graphic>
          <a:graphicData uri="http://schemas.openxmlformats.org/drawingml/2006/table">
            <a:tbl>
              <a:tblPr firstRow="1" bandRow="1">
                <a:tableStyleId>{5C22544A-7EE6-4342-B048-85BDC9FD1C3A}</a:tableStyleId>
              </a:tblPr>
              <a:tblGrid>
                <a:gridCol w="251143">
                  <a:extLst>
                    <a:ext uri="{9D8B030D-6E8A-4147-A177-3AD203B41FA5}">
                      <a16:colId xmlns:a16="http://schemas.microsoft.com/office/drawing/2014/main" val="1419284829"/>
                    </a:ext>
                  </a:extLst>
                </a:gridCol>
                <a:gridCol w="1314342">
                  <a:extLst>
                    <a:ext uri="{9D8B030D-6E8A-4147-A177-3AD203B41FA5}">
                      <a16:colId xmlns:a16="http://schemas.microsoft.com/office/drawing/2014/main" val="2746573933"/>
                    </a:ext>
                  </a:extLst>
                </a:gridCol>
                <a:gridCol w="1314342">
                  <a:extLst>
                    <a:ext uri="{9D8B030D-6E8A-4147-A177-3AD203B41FA5}">
                      <a16:colId xmlns:a16="http://schemas.microsoft.com/office/drawing/2014/main" val="1178789599"/>
                    </a:ext>
                  </a:extLst>
                </a:gridCol>
                <a:gridCol w="1314342">
                  <a:extLst>
                    <a:ext uri="{9D8B030D-6E8A-4147-A177-3AD203B41FA5}">
                      <a16:colId xmlns:a16="http://schemas.microsoft.com/office/drawing/2014/main" val="1443059346"/>
                    </a:ext>
                  </a:extLst>
                </a:gridCol>
                <a:gridCol w="1314342">
                  <a:extLst>
                    <a:ext uri="{9D8B030D-6E8A-4147-A177-3AD203B41FA5}">
                      <a16:colId xmlns:a16="http://schemas.microsoft.com/office/drawing/2014/main" val="1411051942"/>
                    </a:ext>
                  </a:extLst>
                </a:gridCol>
                <a:gridCol w="1314342">
                  <a:extLst>
                    <a:ext uri="{9D8B030D-6E8A-4147-A177-3AD203B41FA5}">
                      <a16:colId xmlns:a16="http://schemas.microsoft.com/office/drawing/2014/main" val="3067954420"/>
                    </a:ext>
                  </a:extLst>
                </a:gridCol>
                <a:gridCol w="1314342">
                  <a:extLst>
                    <a:ext uri="{9D8B030D-6E8A-4147-A177-3AD203B41FA5}">
                      <a16:colId xmlns:a16="http://schemas.microsoft.com/office/drawing/2014/main" val="2024451779"/>
                    </a:ext>
                  </a:extLst>
                </a:gridCol>
              </a:tblGrid>
              <a:tr h="370840">
                <a:tc>
                  <a:txBody>
                    <a:bodyPr/>
                    <a:lstStyle/>
                    <a:p>
                      <a:endParaRPr lang="en-AU" dirty="0"/>
                    </a:p>
                  </a:txBody>
                  <a:tcPr/>
                </a:tc>
                <a:tc>
                  <a:txBody>
                    <a:bodyPr/>
                    <a:lstStyle/>
                    <a:p>
                      <a:r>
                        <a:rPr lang="en-AU" dirty="0"/>
                        <a:t>Model</a:t>
                      </a:r>
                    </a:p>
                  </a:txBody>
                  <a:tcPr/>
                </a:tc>
                <a:tc>
                  <a:txBody>
                    <a:bodyPr/>
                    <a:lstStyle/>
                    <a:p>
                      <a:r>
                        <a:rPr lang="en-AU" dirty="0"/>
                        <a:t>Accuracy</a:t>
                      </a:r>
                    </a:p>
                  </a:txBody>
                  <a:tcPr/>
                </a:tc>
                <a:tc>
                  <a:txBody>
                    <a:bodyPr/>
                    <a:lstStyle/>
                    <a:p>
                      <a:r>
                        <a:rPr lang="en-AU" dirty="0"/>
                        <a:t>Precision</a:t>
                      </a:r>
                    </a:p>
                  </a:txBody>
                  <a:tcPr/>
                </a:tc>
                <a:tc>
                  <a:txBody>
                    <a:bodyPr/>
                    <a:lstStyle/>
                    <a:p>
                      <a:r>
                        <a:rPr lang="en-AU" dirty="0"/>
                        <a:t>Recall</a:t>
                      </a:r>
                    </a:p>
                  </a:txBody>
                  <a:tcPr/>
                </a:tc>
                <a:tc>
                  <a:txBody>
                    <a:bodyPr/>
                    <a:lstStyle/>
                    <a:p>
                      <a:r>
                        <a:rPr lang="en-AU" dirty="0"/>
                        <a:t>F1 Score</a:t>
                      </a:r>
                    </a:p>
                  </a:txBody>
                  <a:tcPr/>
                </a:tc>
                <a:tc>
                  <a:txBody>
                    <a:bodyPr/>
                    <a:lstStyle/>
                    <a:p>
                      <a:r>
                        <a:rPr lang="en-AU" dirty="0"/>
                        <a:t>ROC AUC</a:t>
                      </a:r>
                    </a:p>
                  </a:txBody>
                  <a:tcPr/>
                </a:tc>
                <a:extLst>
                  <a:ext uri="{0D108BD9-81ED-4DB2-BD59-A6C34878D82A}">
                    <a16:rowId xmlns:a16="http://schemas.microsoft.com/office/drawing/2014/main" val="510357928"/>
                  </a:ext>
                </a:extLst>
              </a:tr>
              <a:tr h="370840">
                <a:tc>
                  <a:txBody>
                    <a:bodyPr/>
                    <a:lstStyle/>
                    <a:p>
                      <a:r>
                        <a:rPr lang="en-AU" dirty="0"/>
                        <a:t>2</a:t>
                      </a:r>
                    </a:p>
                  </a:txBody>
                  <a:tcPr/>
                </a:tc>
                <a:tc>
                  <a:txBody>
                    <a:bodyPr/>
                    <a:lstStyle/>
                    <a:p>
                      <a:r>
                        <a:rPr lang="en-AU" dirty="0"/>
                        <a:t>Random Forest</a:t>
                      </a:r>
                    </a:p>
                  </a:txBody>
                  <a:tcPr/>
                </a:tc>
                <a:tc>
                  <a:txBody>
                    <a:bodyPr/>
                    <a:lstStyle/>
                    <a:p>
                      <a:r>
                        <a:rPr lang="en-AU" dirty="0"/>
                        <a:t>0.961928</a:t>
                      </a:r>
                    </a:p>
                  </a:txBody>
                  <a:tcPr/>
                </a:tc>
                <a:tc>
                  <a:txBody>
                    <a:bodyPr/>
                    <a:lstStyle/>
                    <a:p>
                      <a:r>
                        <a:rPr lang="en-AU" dirty="0"/>
                        <a:t>0.970336</a:t>
                      </a:r>
                    </a:p>
                  </a:txBody>
                  <a:tcPr/>
                </a:tc>
                <a:tc>
                  <a:txBody>
                    <a:bodyPr/>
                    <a:lstStyle/>
                    <a:p>
                      <a:r>
                        <a:rPr lang="en-AU" dirty="0"/>
                        <a:t>0.940698</a:t>
                      </a:r>
                    </a:p>
                  </a:txBody>
                  <a:tcPr/>
                </a:tc>
                <a:tc>
                  <a:txBody>
                    <a:bodyPr/>
                    <a:lstStyle/>
                    <a:p>
                      <a:r>
                        <a:rPr lang="en-AU" dirty="0"/>
                        <a:t>0.955288</a:t>
                      </a:r>
                    </a:p>
                  </a:txBody>
                  <a:tcPr/>
                </a:tc>
                <a:tc>
                  <a:txBody>
                    <a:bodyPr/>
                    <a:lstStyle/>
                    <a:p>
                      <a:r>
                        <a:rPr lang="en-AU" dirty="0"/>
                        <a:t>0.993586</a:t>
                      </a:r>
                    </a:p>
                  </a:txBody>
                  <a:tcPr/>
                </a:tc>
                <a:extLst>
                  <a:ext uri="{0D108BD9-81ED-4DB2-BD59-A6C34878D82A}">
                    <a16:rowId xmlns:a16="http://schemas.microsoft.com/office/drawing/2014/main" val="758671467"/>
                  </a:ext>
                </a:extLst>
              </a:tr>
              <a:tr h="370840">
                <a:tc>
                  <a:txBody>
                    <a:bodyPr/>
                    <a:lstStyle/>
                    <a:p>
                      <a:r>
                        <a:rPr lang="en-AU" dirty="0"/>
                        <a:t>1</a:t>
                      </a:r>
                    </a:p>
                  </a:txBody>
                  <a:tcPr/>
                </a:tc>
                <a:tc>
                  <a:txBody>
                    <a:bodyPr/>
                    <a:lstStyle/>
                    <a:p>
                      <a:r>
                        <a:rPr lang="en-AU" dirty="0"/>
                        <a:t>Decision Tree</a:t>
                      </a:r>
                    </a:p>
                  </a:txBody>
                  <a:tcPr/>
                </a:tc>
                <a:tc>
                  <a:txBody>
                    <a:bodyPr/>
                    <a:lstStyle/>
                    <a:p>
                      <a:r>
                        <a:rPr lang="en-AU" dirty="0"/>
                        <a:t>0.952043</a:t>
                      </a:r>
                    </a:p>
                  </a:txBody>
                  <a:tcPr/>
                </a:tc>
                <a:tc>
                  <a:txBody>
                    <a:bodyPr/>
                    <a:lstStyle/>
                    <a:p>
                      <a:r>
                        <a:rPr lang="en-AU" dirty="0"/>
                        <a:t>0.954442</a:t>
                      </a:r>
                    </a:p>
                  </a:txBody>
                  <a:tcPr/>
                </a:tc>
                <a:tc>
                  <a:txBody>
                    <a:bodyPr/>
                    <a:lstStyle/>
                    <a:p>
                      <a:r>
                        <a:rPr lang="en-AU" dirty="0"/>
                        <a:t>0.933643</a:t>
                      </a:r>
                    </a:p>
                  </a:txBody>
                  <a:tcPr/>
                </a:tc>
                <a:tc>
                  <a:txBody>
                    <a:bodyPr/>
                    <a:lstStyle/>
                    <a:p>
                      <a:r>
                        <a:rPr lang="en-AU" dirty="0"/>
                        <a:t>0.943928</a:t>
                      </a:r>
                    </a:p>
                  </a:txBody>
                  <a:tcPr/>
                </a:tc>
                <a:tc>
                  <a:txBody>
                    <a:bodyPr/>
                    <a:lstStyle/>
                    <a:p>
                      <a:r>
                        <a:rPr lang="en-AU" dirty="0"/>
                        <a:t>0.974762</a:t>
                      </a:r>
                    </a:p>
                  </a:txBody>
                  <a:tcPr/>
                </a:tc>
                <a:extLst>
                  <a:ext uri="{0D108BD9-81ED-4DB2-BD59-A6C34878D82A}">
                    <a16:rowId xmlns:a16="http://schemas.microsoft.com/office/drawing/2014/main" val="3004627886"/>
                  </a:ext>
                </a:extLst>
              </a:tr>
              <a:tr h="379308">
                <a:tc>
                  <a:txBody>
                    <a:bodyPr/>
                    <a:lstStyle/>
                    <a:p>
                      <a:r>
                        <a:rPr lang="en-AU" dirty="0"/>
                        <a:t>0</a:t>
                      </a:r>
                    </a:p>
                  </a:txBody>
                  <a:tcPr/>
                </a:tc>
                <a:tc>
                  <a:txBody>
                    <a:bodyPr/>
                    <a:lstStyle/>
                    <a:p>
                      <a:r>
                        <a:rPr lang="en-AU" dirty="0"/>
                        <a:t>Logistic Regression</a:t>
                      </a:r>
                    </a:p>
                  </a:txBody>
                  <a:tcPr/>
                </a:tc>
                <a:tc>
                  <a:txBody>
                    <a:bodyPr/>
                    <a:lstStyle/>
                    <a:p>
                      <a:r>
                        <a:rPr lang="en-AU" dirty="0"/>
                        <a:t>0.874122</a:t>
                      </a:r>
                    </a:p>
                  </a:txBody>
                  <a:tcPr/>
                </a:tc>
                <a:tc>
                  <a:txBody>
                    <a:bodyPr/>
                    <a:lstStyle/>
                    <a:p>
                      <a:r>
                        <a:rPr lang="en-AU" dirty="0"/>
                        <a:t>0.8688785</a:t>
                      </a:r>
                    </a:p>
                  </a:txBody>
                  <a:tcPr/>
                </a:tc>
                <a:tc>
                  <a:txBody>
                    <a:bodyPr/>
                    <a:lstStyle/>
                    <a:p>
                      <a:r>
                        <a:rPr lang="en-AU" dirty="0"/>
                        <a:t>0.834956</a:t>
                      </a:r>
                    </a:p>
                  </a:txBody>
                  <a:tcPr/>
                </a:tc>
                <a:tc>
                  <a:txBody>
                    <a:bodyPr/>
                    <a:lstStyle/>
                    <a:p>
                      <a:r>
                        <a:rPr lang="en-AU" dirty="0"/>
                        <a:t>0.851535</a:t>
                      </a:r>
                    </a:p>
                  </a:txBody>
                  <a:tcPr/>
                </a:tc>
                <a:tc>
                  <a:txBody>
                    <a:bodyPr/>
                    <a:lstStyle/>
                    <a:p>
                      <a:r>
                        <a:rPr lang="en-AU" dirty="0"/>
                        <a:t>0.926749</a:t>
                      </a:r>
                    </a:p>
                  </a:txBody>
                  <a:tcPr/>
                </a:tc>
                <a:extLst>
                  <a:ext uri="{0D108BD9-81ED-4DB2-BD59-A6C34878D82A}">
                    <a16:rowId xmlns:a16="http://schemas.microsoft.com/office/drawing/2014/main" val="1123471898"/>
                  </a:ext>
                </a:extLst>
              </a:tr>
            </a:tbl>
          </a:graphicData>
        </a:graphic>
      </p:graphicFrame>
      <p:sp>
        <p:nvSpPr>
          <p:cNvPr id="8" name="TextBox 7">
            <a:extLst>
              <a:ext uri="{FF2B5EF4-FFF2-40B4-BE49-F238E27FC236}">
                <a16:creationId xmlns:a16="http://schemas.microsoft.com/office/drawing/2014/main" id="{C2A43666-D7B8-484A-3E01-86F4C763C1DC}"/>
              </a:ext>
            </a:extLst>
          </p:cNvPr>
          <p:cNvSpPr txBox="1"/>
          <p:nvPr/>
        </p:nvSpPr>
        <p:spPr>
          <a:xfrm>
            <a:off x="882761" y="3647511"/>
            <a:ext cx="8735372" cy="2585323"/>
          </a:xfrm>
          <a:prstGeom prst="rect">
            <a:avLst/>
          </a:prstGeom>
          <a:noFill/>
        </p:spPr>
        <p:txBody>
          <a:bodyPr wrap="square">
            <a:spAutoFit/>
          </a:bodyPr>
          <a:lstStyle/>
          <a:p>
            <a:r>
              <a:rPr lang="en-AU" b="1" dirty="0">
                <a:solidFill>
                  <a:srgbClr val="569CD6"/>
                </a:solidFill>
                <a:effectLst/>
                <a:latin typeface="Calibri" panose="020F0502020204030204" pitchFamily="34" charset="0"/>
                <a:ea typeface="Calibri" panose="020F0502020204030204" pitchFamily="34" charset="0"/>
                <a:cs typeface="Calibri" panose="020F0502020204030204" pitchFamily="34" charset="0"/>
              </a:rPr>
              <a:t>Summary:</a:t>
            </a:r>
          </a:p>
          <a:p>
            <a:endParaRPr lang="en-AU" b="1" dirty="0">
              <a:effectLst/>
              <a:latin typeface="Calibri" panose="020F0502020204030204" pitchFamily="34" charset="0"/>
              <a:ea typeface="Calibri" panose="020F0502020204030204" pitchFamily="34" charset="0"/>
              <a:cs typeface="Calibri" panose="020F0502020204030204" pitchFamily="34" charset="0"/>
            </a:endParaRPr>
          </a:p>
          <a:p>
            <a:r>
              <a:rPr lang="en-AU" b="1" dirty="0">
                <a:effectLst/>
                <a:latin typeface="Calibri" panose="020F0502020204030204" pitchFamily="34" charset="0"/>
                <a:ea typeface="Calibri" panose="020F0502020204030204" pitchFamily="34" charset="0"/>
                <a:cs typeface="Calibri" panose="020F0502020204030204" pitchFamily="34" charset="0"/>
              </a:rPr>
              <a:t>1) Random Forest stands out as the top-performing model with the highest accuracy and well-balanced precision and recall.</a:t>
            </a:r>
          </a:p>
          <a:p>
            <a:endParaRPr lang="en-AU" b="1" dirty="0">
              <a:effectLst/>
              <a:latin typeface="Calibri" panose="020F0502020204030204" pitchFamily="34" charset="0"/>
              <a:ea typeface="Calibri" panose="020F0502020204030204" pitchFamily="34" charset="0"/>
              <a:cs typeface="Calibri" panose="020F0502020204030204" pitchFamily="34" charset="0"/>
            </a:endParaRPr>
          </a:p>
          <a:p>
            <a:r>
              <a:rPr lang="en-AU" b="1" dirty="0">
                <a:effectLst/>
                <a:latin typeface="Calibri" panose="020F0502020204030204" pitchFamily="34" charset="0"/>
                <a:ea typeface="Calibri" panose="020F0502020204030204" pitchFamily="34" charset="0"/>
                <a:cs typeface="Calibri" panose="020F0502020204030204" pitchFamily="34" charset="0"/>
              </a:rPr>
              <a:t>2) Decision Tree is also a great model with high accuracy and balanced precision and recall.</a:t>
            </a:r>
          </a:p>
          <a:p>
            <a:endParaRPr lang="en-AU" b="1" dirty="0">
              <a:effectLst/>
              <a:latin typeface="Calibri" panose="020F0502020204030204" pitchFamily="34" charset="0"/>
              <a:ea typeface="Calibri" panose="020F0502020204030204" pitchFamily="34" charset="0"/>
              <a:cs typeface="Calibri" panose="020F0502020204030204" pitchFamily="34" charset="0"/>
            </a:endParaRPr>
          </a:p>
          <a:p>
            <a:r>
              <a:rPr lang="en-AU" b="1" dirty="0">
                <a:effectLst/>
                <a:latin typeface="Calibri" panose="020F0502020204030204" pitchFamily="34" charset="0"/>
                <a:ea typeface="Calibri" panose="020F0502020204030204" pitchFamily="34" charset="0"/>
                <a:cs typeface="Calibri" panose="020F0502020204030204" pitchFamily="34" charset="0"/>
              </a:rPr>
              <a:t>3) Logistic Regression have </a:t>
            </a:r>
            <a:r>
              <a:rPr lang="en-AU"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lowest </a:t>
            </a:r>
            <a:r>
              <a:rPr lang="en-AU" b="1" dirty="0">
                <a:effectLst/>
                <a:latin typeface="Calibri" panose="020F0502020204030204" pitchFamily="34" charset="0"/>
                <a:ea typeface="Calibri" panose="020F0502020204030204" pitchFamily="34" charset="0"/>
                <a:cs typeface="Calibri" panose="020F0502020204030204" pitchFamily="34" charset="0"/>
              </a:rPr>
              <a:t>accuracy compared to the other models.</a:t>
            </a:r>
            <a:endParaRPr lang="en-AU" b="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441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23768-001B-E489-3710-9223736E4819}"/>
              </a:ext>
            </a:extLst>
          </p:cNvPr>
          <p:cNvSpPr>
            <a:spLocks noGrp="1"/>
          </p:cNvSpPr>
          <p:nvPr>
            <p:ph type="title"/>
          </p:nvPr>
        </p:nvSpPr>
        <p:spPr>
          <a:xfrm>
            <a:off x="5536733" y="609600"/>
            <a:ext cx="4014771" cy="1320800"/>
          </a:xfrm>
        </p:spPr>
        <p:txBody>
          <a:bodyPr>
            <a:normAutofit/>
          </a:bodyPr>
          <a:lstStyle/>
          <a:p>
            <a:pPr algn="ctr"/>
            <a:r>
              <a:rPr lang="en-US" b="1" dirty="0"/>
              <a:t>Data Science Problem</a:t>
            </a:r>
          </a:p>
        </p:txBody>
      </p:sp>
      <p:sp>
        <p:nvSpPr>
          <p:cNvPr id="3" name="Content Placeholder 2">
            <a:extLst>
              <a:ext uri="{FF2B5EF4-FFF2-40B4-BE49-F238E27FC236}">
                <a16:creationId xmlns:a16="http://schemas.microsoft.com/office/drawing/2014/main" id="{C133908A-B90C-561F-60B1-D27AE6FDA601}"/>
              </a:ext>
            </a:extLst>
          </p:cNvPr>
          <p:cNvSpPr>
            <a:spLocks noGrp="1"/>
          </p:cNvSpPr>
          <p:nvPr>
            <p:ph idx="1"/>
          </p:nvPr>
        </p:nvSpPr>
        <p:spPr>
          <a:xfrm>
            <a:off x="5209563" y="2160589"/>
            <a:ext cx="5394941" cy="3880773"/>
          </a:xfrm>
        </p:spPr>
        <p:txBody>
          <a:bodyPr>
            <a:normAutofit/>
          </a:bodyPr>
          <a:lstStyle/>
          <a:p>
            <a:pPr marL="0" indent="0">
              <a:buNone/>
            </a:pPr>
            <a:endParaRPr lang="en-AU" dirty="0">
              <a:solidFill>
                <a:srgbClr val="111111"/>
              </a:solidFill>
              <a:latin typeface="-apple-system"/>
            </a:endParaRPr>
          </a:p>
          <a:p>
            <a:r>
              <a:rPr lang="en-AU" b="0" i="0" dirty="0">
                <a:solidFill>
                  <a:srgbClr val="111111"/>
                </a:solidFill>
                <a:effectLst/>
                <a:latin typeface="-apple-system"/>
              </a:rPr>
              <a:t> Develop a machine learning model to predict customer satisfaction based on various features such as:</a:t>
            </a:r>
          </a:p>
          <a:p>
            <a:pPr lvl="1"/>
            <a:r>
              <a:rPr lang="en-AU" b="0" i="0" dirty="0">
                <a:solidFill>
                  <a:srgbClr val="111111"/>
                </a:solidFill>
                <a:effectLst/>
                <a:latin typeface="-apple-system"/>
              </a:rPr>
              <a:t> </a:t>
            </a:r>
            <a:r>
              <a:rPr lang="en-AU" b="0" i="1" dirty="0">
                <a:solidFill>
                  <a:srgbClr val="FF0000"/>
                </a:solidFill>
                <a:effectLst/>
                <a:latin typeface="-apple-system"/>
              </a:rPr>
              <a:t>flight experience</a:t>
            </a:r>
          </a:p>
          <a:p>
            <a:pPr lvl="1"/>
            <a:r>
              <a:rPr lang="en-AU" b="0" i="1" dirty="0">
                <a:solidFill>
                  <a:srgbClr val="FF0000"/>
                </a:solidFill>
                <a:effectLst/>
                <a:latin typeface="-apple-system"/>
              </a:rPr>
              <a:t>service quality</a:t>
            </a:r>
          </a:p>
          <a:p>
            <a:pPr lvl="1"/>
            <a:r>
              <a:rPr lang="en-AU" b="0" i="1" dirty="0">
                <a:solidFill>
                  <a:srgbClr val="FF0000"/>
                </a:solidFill>
                <a:effectLst/>
                <a:latin typeface="-apple-system"/>
              </a:rPr>
              <a:t>demographic information</a:t>
            </a:r>
          </a:p>
          <a:p>
            <a:pPr lvl="1"/>
            <a:endParaRPr lang="en-AU" dirty="0">
              <a:solidFill>
                <a:srgbClr val="111111"/>
              </a:solidFill>
              <a:latin typeface="-apple-system"/>
            </a:endParaRPr>
          </a:p>
          <a:p>
            <a:pPr marL="457200" lvl="1" indent="0">
              <a:buNone/>
            </a:pPr>
            <a:r>
              <a:rPr lang="en-AU" b="0" i="1" dirty="0">
                <a:solidFill>
                  <a:srgbClr val="111111"/>
                </a:solidFill>
                <a:effectLst/>
                <a:latin typeface="-apple-system"/>
              </a:rPr>
              <a:t> This will help the company identify areas for improvement and implement strategies to enhance customer satisfaction.</a:t>
            </a:r>
            <a:endParaRPr lang="en-US" i="1" dirty="0"/>
          </a:p>
        </p:txBody>
      </p:sp>
      <p:pic>
        <p:nvPicPr>
          <p:cNvPr id="5" name="Picture 4" descr="Man with beard wearing blue shirt and navy suit looking at watch holding tan leather passport holder and airplane ticket">
            <a:extLst>
              <a:ext uri="{FF2B5EF4-FFF2-40B4-BE49-F238E27FC236}">
                <a16:creationId xmlns:a16="http://schemas.microsoft.com/office/drawing/2014/main" id="{FF52CF10-A397-6D06-70FA-7A722B211F01}"/>
              </a:ext>
            </a:extLst>
          </p:cNvPr>
          <p:cNvPicPr>
            <a:picLocks noChangeAspect="1"/>
          </p:cNvPicPr>
          <p:nvPr/>
        </p:nvPicPr>
        <p:blipFill>
          <a:blip r:embed="rId3"/>
          <a:srcRect l="20952" r="26538"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6" name="Isosceles Triangle 15">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3021089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irplane taking off against dramatic sky">
            <a:extLst>
              <a:ext uri="{FF2B5EF4-FFF2-40B4-BE49-F238E27FC236}">
                <a16:creationId xmlns:a16="http://schemas.microsoft.com/office/drawing/2014/main" id="{E6350708-0AD4-9BC8-1FAF-8FE82D049164}"/>
              </a:ext>
            </a:extLst>
          </p:cNvPr>
          <p:cNvPicPr>
            <a:picLocks noChangeAspect="1"/>
          </p:cNvPicPr>
          <p:nvPr/>
        </p:nvPicPr>
        <p:blipFill>
          <a:blip r:embed="rId2"/>
          <a:srcRect l="604" r="22577"/>
          <a:stretch/>
        </p:blipFill>
        <p:spPr>
          <a:xfrm>
            <a:off x="4269854" y="-4235"/>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6ED3BC24-A868-76CC-19C8-10CD8CC77EF3}"/>
              </a:ext>
            </a:extLst>
          </p:cNvPr>
          <p:cNvSpPr>
            <a:spLocks noGrp="1"/>
          </p:cNvSpPr>
          <p:nvPr>
            <p:ph type="title"/>
          </p:nvPr>
        </p:nvSpPr>
        <p:spPr>
          <a:xfrm>
            <a:off x="677333" y="609600"/>
            <a:ext cx="3851123" cy="818807"/>
          </a:xfrm>
        </p:spPr>
        <p:txBody>
          <a:bodyPr>
            <a:noAutofit/>
          </a:bodyPr>
          <a:lstStyle/>
          <a:p>
            <a:pPr algn="ctr">
              <a:lnSpc>
                <a:spcPct val="90000"/>
              </a:lnSpc>
            </a:pPr>
            <a:r>
              <a:rPr lang="en-AU" sz="2000" b="1" i="0" dirty="0">
                <a:effectLst/>
                <a:latin typeface="-apple-system"/>
              </a:rPr>
              <a:t>Dataset: </a:t>
            </a:r>
            <a:br>
              <a:rPr lang="en-AU" sz="2000" b="1" i="0" dirty="0">
                <a:effectLst/>
                <a:latin typeface="-apple-system"/>
              </a:rPr>
            </a:br>
            <a:r>
              <a:rPr lang="en-AU" sz="2000" b="1" i="0" dirty="0">
                <a:effectLst/>
                <a:latin typeface="-apple-system"/>
              </a:rPr>
              <a:t> Airline Passenger Satisfaction</a:t>
            </a:r>
            <a:br>
              <a:rPr lang="en-AU" sz="2000" b="1" i="0" dirty="0">
                <a:effectLst/>
                <a:latin typeface="-apple-system"/>
              </a:rPr>
            </a:br>
            <a:r>
              <a:rPr lang="en-AU" sz="1600" i="1" dirty="0">
                <a:solidFill>
                  <a:schemeClr val="tx1">
                    <a:lumMod val="50000"/>
                    <a:lumOff val="50000"/>
                  </a:schemeClr>
                </a:solidFill>
                <a:effectLst/>
                <a:latin typeface="-apple-system"/>
              </a:rPr>
              <a:t>(source: Kaggle) </a:t>
            </a:r>
            <a:br>
              <a:rPr lang="en-AU" sz="2000" b="1" i="1" dirty="0">
                <a:effectLst/>
                <a:latin typeface="-apple-system"/>
              </a:rPr>
            </a:br>
            <a:br>
              <a:rPr lang="en-AU" sz="2000" b="1" i="0" dirty="0">
                <a:effectLst/>
                <a:latin typeface="-apple-system"/>
              </a:rPr>
            </a:br>
            <a:br>
              <a:rPr lang="en-AU" sz="2000" b="1" dirty="0"/>
            </a:br>
            <a:endParaRPr lang="en-AU" sz="2000" b="1" dirty="0"/>
          </a:p>
        </p:txBody>
      </p:sp>
      <p:sp>
        <p:nvSpPr>
          <p:cNvPr id="12" name="Content Placeholder 11">
            <a:extLst>
              <a:ext uri="{FF2B5EF4-FFF2-40B4-BE49-F238E27FC236}">
                <a16:creationId xmlns:a16="http://schemas.microsoft.com/office/drawing/2014/main" id="{087620B7-87E4-288F-A2B5-2634336DC254}"/>
              </a:ext>
            </a:extLst>
          </p:cNvPr>
          <p:cNvSpPr>
            <a:spLocks noGrp="1"/>
          </p:cNvSpPr>
          <p:nvPr>
            <p:ph idx="1"/>
          </p:nvPr>
        </p:nvSpPr>
        <p:spPr>
          <a:xfrm>
            <a:off x="225856" y="2038008"/>
            <a:ext cx="4917644" cy="2804926"/>
          </a:xfrm>
        </p:spPr>
        <p:txBody>
          <a:bodyPr>
            <a:normAutofit/>
          </a:bodyPr>
          <a:lstStyle/>
          <a:p>
            <a:pPr algn="l"/>
            <a:r>
              <a:rPr lang="en-AU" sz="2000" b="0" i="0" dirty="0">
                <a:solidFill>
                  <a:srgbClr val="111111"/>
                </a:solidFill>
                <a:effectLst/>
                <a:latin typeface="-apple-system"/>
              </a:rPr>
              <a:t>contains information about airline passengers, including their demographic details, flight experience, and satisfaction ratings. </a:t>
            </a:r>
          </a:p>
          <a:p>
            <a:pPr algn="l"/>
            <a:r>
              <a:rPr lang="en-AU" sz="2000" dirty="0">
                <a:solidFill>
                  <a:srgbClr val="111111"/>
                </a:solidFill>
                <a:latin typeface="-apple-system"/>
              </a:rPr>
              <a:t>I</a:t>
            </a:r>
            <a:r>
              <a:rPr lang="en-AU" sz="2000" b="0" i="0" dirty="0">
                <a:solidFill>
                  <a:srgbClr val="111111"/>
                </a:solidFill>
                <a:effectLst/>
                <a:latin typeface="-apple-system"/>
              </a:rPr>
              <a:t>t is commonly used for classification tasks to predict customer satisfaction.</a:t>
            </a:r>
          </a:p>
          <a:p>
            <a:pPr marL="0" indent="0" algn="l">
              <a:buNone/>
            </a:pPr>
            <a:endParaRPr lang="en-AU" sz="2000" b="0" i="0" dirty="0">
              <a:solidFill>
                <a:srgbClr val="111111"/>
              </a:solidFill>
              <a:effectLst/>
              <a:latin typeface="-apple-system"/>
            </a:endParaRPr>
          </a:p>
          <a:p>
            <a:pPr marL="0" indent="0">
              <a:buNone/>
            </a:pPr>
            <a:endParaRPr lang="en-US" dirty="0"/>
          </a:p>
        </p:txBody>
      </p:sp>
      <p:cxnSp>
        <p:nvCxnSpPr>
          <p:cNvPr id="15" name="Straight Connector 1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6"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8"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2120361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Person at airport">
            <a:extLst>
              <a:ext uri="{FF2B5EF4-FFF2-40B4-BE49-F238E27FC236}">
                <a16:creationId xmlns:a16="http://schemas.microsoft.com/office/drawing/2014/main" id="{492FD132-D52E-9FFC-90DF-12B5CEB5D02F}"/>
              </a:ext>
            </a:extLst>
          </p:cNvPr>
          <p:cNvPicPr>
            <a:picLocks noChangeAspect="1"/>
          </p:cNvPicPr>
          <p:nvPr/>
        </p:nvPicPr>
        <p:blipFill>
          <a:blip r:embed="rId3"/>
          <a:srcRect l="9091" t="11432" b="11959"/>
          <a:stretch/>
        </p:blipFill>
        <p:spPr>
          <a:xfrm>
            <a:off x="214488" y="-18515"/>
            <a:ext cx="12191999" cy="6857990"/>
          </a:xfrm>
          <a:prstGeom prst="rect">
            <a:avLst/>
          </a:prstGeom>
        </p:spPr>
      </p:pic>
      <p:sp>
        <p:nvSpPr>
          <p:cNvPr id="42" name="Isosceles Triangle 19">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Parallelogram 42">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8">
            <a:extLst>
              <a:ext uri="{FF2B5EF4-FFF2-40B4-BE49-F238E27FC236}">
                <a16:creationId xmlns:a16="http://schemas.microsoft.com/office/drawing/2014/main" id="{BB34BF5D-5AA2-725C-C839-AE066027BE18}"/>
              </a:ext>
            </a:extLst>
          </p:cNvPr>
          <p:cNvSpPr>
            <a:spLocks noGrp="1"/>
          </p:cNvSpPr>
          <p:nvPr>
            <p:ph type="title"/>
          </p:nvPr>
        </p:nvSpPr>
        <p:spPr>
          <a:xfrm>
            <a:off x="2690347" y="1383507"/>
            <a:ext cx="6487955" cy="1320800"/>
          </a:xfrm>
        </p:spPr>
        <p:txBody>
          <a:bodyPr vert="horz" lIns="91440" tIns="45720" rIns="91440" bIns="45720" rtlCol="0" anchor="t">
            <a:normAutofit/>
          </a:bodyPr>
          <a:lstStyle/>
          <a:p>
            <a:pPr algn="ctr" fontAlgn="base">
              <a:lnSpc>
                <a:spcPct val="90000"/>
              </a:lnSpc>
            </a:pPr>
            <a:r>
              <a:rPr lang="en-US" sz="2000" b="1" i="0" dirty="0">
                <a:effectLst/>
                <a:highlight>
                  <a:srgbClr val="FFFFFF"/>
                </a:highlight>
              </a:rPr>
              <a:t>It is necessary to predict which of the two levels of satisfaction with the airline the passenger belongs to: ( Target Variable ) </a:t>
            </a:r>
            <a:br>
              <a:rPr lang="en-US" sz="2000" b="1" i="0" dirty="0">
                <a:effectLst/>
                <a:highlight>
                  <a:srgbClr val="FFFFFF"/>
                </a:highlight>
              </a:rPr>
            </a:br>
            <a:endParaRPr lang="en-US" sz="2000" b="1" i="0" dirty="0">
              <a:effectLst/>
              <a:highlight>
                <a:srgbClr val="FFFFFF"/>
              </a:highlight>
            </a:endParaRPr>
          </a:p>
        </p:txBody>
      </p:sp>
      <p:sp>
        <p:nvSpPr>
          <p:cNvPr id="47"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Isosceles Triangle 31">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CD41CF0F-C6D0-71A4-5CB6-C096364DF380}"/>
              </a:ext>
            </a:extLst>
          </p:cNvPr>
          <p:cNvSpPr txBox="1"/>
          <p:nvPr/>
        </p:nvSpPr>
        <p:spPr>
          <a:xfrm>
            <a:off x="2767499" y="2486291"/>
            <a:ext cx="6487955" cy="3882362"/>
          </a:xfrm>
          <a:prstGeom prst="rect">
            <a:avLst/>
          </a:prstGeom>
        </p:spPr>
        <p:txBody>
          <a:bodyPr vert="horz" lIns="91440" tIns="45720" rIns="91440" bIns="45720" rtlCol="0">
            <a:normAutofit/>
          </a:bodyPr>
          <a:lstStyle/>
          <a:p>
            <a:pPr marL="285750" indent="-285750" algn="ctr">
              <a:spcBef>
                <a:spcPts val="1000"/>
              </a:spcBef>
              <a:buClr>
                <a:schemeClr val="accent1"/>
              </a:buClr>
              <a:buSzPct val="80000"/>
              <a:buFont typeface="Wingdings 3" charset="2"/>
              <a:buChar char=""/>
            </a:pPr>
            <a:r>
              <a:rPr lang="en-US" sz="5400" b="1" i="0" dirty="0">
                <a:solidFill>
                  <a:schemeClr val="tx1">
                    <a:lumMod val="75000"/>
                    <a:lumOff val="25000"/>
                  </a:schemeClr>
                </a:solidFill>
                <a:effectLst/>
                <a:highlight>
                  <a:srgbClr val="FFFFFF"/>
                </a:highlight>
              </a:rPr>
              <a:t>Satisfaction</a:t>
            </a:r>
            <a:endParaRPr lang="en-US" sz="5400" b="1" dirty="0">
              <a:solidFill>
                <a:schemeClr val="tx1">
                  <a:lumMod val="75000"/>
                  <a:lumOff val="25000"/>
                </a:schemeClr>
              </a:solidFill>
              <a:highlight>
                <a:srgbClr val="FFFFFF"/>
              </a:highlight>
            </a:endParaRPr>
          </a:p>
          <a:p>
            <a:pPr marL="285750" indent="-285750" algn="ctr">
              <a:spcBef>
                <a:spcPts val="1000"/>
              </a:spcBef>
              <a:buClr>
                <a:schemeClr val="accent1"/>
              </a:buClr>
              <a:buSzPct val="80000"/>
              <a:buFont typeface="Wingdings 3" charset="2"/>
              <a:buChar char=""/>
            </a:pPr>
            <a:r>
              <a:rPr lang="en-US" sz="5400" b="1" i="0" dirty="0">
                <a:solidFill>
                  <a:schemeClr val="tx1">
                    <a:lumMod val="75000"/>
                    <a:lumOff val="25000"/>
                  </a:schemeClr>
                </a:solidFill>
                <a:effectLst/>
                <a:highlight>
                  <a:srgbClr val="FFFFFF"/>
                </a:highlight>
              </a:rPr>
              <a:t>Neutral or dissatisfied</a:t>
            </a:r>
            <a:endParaRPr lang="en-US" sz="5400" b="1" dirty="0">
              <a:solidFill>
                <a:schemeClr val="tx1">
                  <a:lumMod val="75000"/>
                  <a:lumOff val="25000"/>
                </a:schemeClr>
              </a:solidFill>
            </a:endParaRPr>
          </a:p>
        </p:txBody>
      </p:sp>
      <p:sp>
        <p:nvSpPr>
          <p:cNvPr id="49"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Isosceles Triangle 39">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3043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350447"/>
            <a:ext cx="8596668" cy="575880"/>
          </a:xfrm>
        </p:spPr>
        <p:txBody>
          <a:bodyPr>
            <a:normAutofit/>
          </a:bodyPr>
          <a:lstStyle/>
          <a:p>
            <a:r>
              <a:rPr lang="en-US" sz="2400" b="1" dirty="0"/>
              <a:t>Dataset contains:</a:t>
            </a:r>
          </a:p>
        </p:txBody>
      </p:sp>
      <p:sp>
        <p:nvSpPr>
          <p:cNvPr id="6" name="Content Placeholder 5">
            <a:extLst>
              <a:ext uri="{FF2B5EF4-FFF2-40B4-BE49-F238E27FC236}">
                <a16:creationId xmlns:a16="http://schemas.microsoft.com/office/drawing/2014/main" id="{1707DD27-6EBB-8497-C85D-A44F83EF3954}"/>
              </a:ext>
            </a:extLst>
          </p:cNvPr>
          <p:cNvSpPr>
            <a:spLocks noGrp="1"/>
          </p:cNvSpPr>
          <p:nvPr>
            <p:ph idx="1"/>
          </p:nvPr>
        </p:nvSpPr>
        <p:spPr>
          <a:xfrm>
            <a:off x="573966" y="1214384"/>
            <a:ext cx="9277700" cy="4717289"/>
          </a:xfrm>
        </p:spPr>
        <p:txBody>
          <a:bodyPr>
            <a:normAutofit fontScale="92500" lnSpcReduction="10000"/>
          </a:bodyPr>
          <a:lstStyle/>
          <a:p>
            <a:pPr algn="l"/>
            <a:r>
              <a:rPr lang="en-AU" b="0" i="0" dirty="0">
                <a:effectLst/>
                <a:highlight>
                  <a:srgbClr val="FFFFFF"/>
                </a:highlight>
                <a:latin typeface="system-ui"/>
              </a:rPr>
              <a:t>Gender: Gender of the passengers (Female, Male)</a:t>
            </a:r>
          </a:p>
          <a:p>
            <a:pPr algn="l"/>
            <a:r>
              <a:rPr lang="en-AU" b="0" i="0" dirty="0">
                <a:effectLst/>
                <a:highlight>
                  <a:srgbClr val="FFFFFF"/>
                </a:highlight>
                <a:latin typeface="system-ui"/>
              </a:rPr>
              <a:t>Customer Type: The customer type (Loyal customer, disloyal customer)</a:t>
            </a:r>
          </a:p>
          <a:p>
            <a:pPr algn="l"/>
            <a:r>
              <a:rPr lang="en-AU" b="0" i="0" dirty="0">
                <a:effectLst/>
                <a:highlight>
                  <a:srgbClr val="FFFFFF"/>
                </a:highlight>
                <a:latin typeface="system-ui"/>
              </a:rPr>
              <a:t>Age: The actual age of the passengers</a:t>
            </a:r>
          </a:p>
          <a:p>
            <a:pPr algn="l"/>
            <a:r>
              <a:rPr lang="en-AU" b="0" i="0" dirty="0">
                <a:effectLst/>
                <a:highlight>
                  <a:srgbClr val="FFFFFF"/>
                </a:highlight>
                <a:latin typeface="system-ui"/>
              </a:rPr>
              <a:t>Type of Travel: Purpose of the flight of the passengers (Personal Travel, Business Travel)</a:t>
            </a:r>
          </a:p>
          <a:p>
            <a:pPr algn="l"/>
            <a:r>
              <a:rPr lang="en-AU" b="0" i="0" dirty="0">
                <a:effectLst/>
                <a:highlight>
                  <a:srgbClr val="FFFFFF"/>
                </a:highlight>
                <a:latin typeface="system-ui"/>
              </a:rPr>
              <a:t>Class: Travel class in the plane of the passengers (Business, Eco, Eco Plus)</a:t>
            </a:r>
          </a:p>
          <a:p>
            <a:pPr algn="l"/>
            <a:r>
              <a:rPr lang="en-AU" b="0" i="0" dirty="0">
                <a:effectLst/>
                <a:highlight>
                  <a:srgbClr val="FFFFFF"/>
                </a:highlight>
                <a:latin typeface="system-ui"/>
              </a:rPr>
              <a:t>Flight distance: The flight distance of this journey</a:t>
            </a:r>
          </a:p>
          <a:p>
            <a:pPr algn="l"/>
            <a:r>
              <a:rPr lang="en-AU" b="0" i="0" dirty="0">
                <a:effectLst/>
                <a:highlight>
                  <a:srgbClr val="FFFFFF"/>
                </a:highlight>
                <a:latin typeface="system-ui"/>
              </a:rPr>
              <a:t>Inflight </a:t>
            </a:r>
            <a:r>
              <a:rPr lang="en-AU" b="0" i="0" dirty="0" err="1">
                <a:effectLst/>
                <a:highlight>
                  <a:srgbClr val="FFFFFF"/>
                </a:highlight>
                <a:latin typeface="system-ui"/>
              </a:rPr>
              <a:t>wifi</a:t>
            </a:r>
            <a:r>
              <a:rPr lang="en-AU" b="0" i="0" dirty="0">
                <a:effectLst/>
                <a:highlight>
                  <a:srgbClr val="FFFFFF"/>
                </a:highlight>
                <a:latin typeface="system-ui"/>
              </a:rPr>
              <a:t> service: Satisfaction level of the inflight </a:t>
            </a:r>
            <a:r>
              <a:rPr lang="en-AU" b="0" i="0" dirty="0" err="1">
                <a:effectLst/>
                <a:highlight>
                  <a:srgbClr val="FFFFFF"/>
                </a:highlight>
                <a:latin typeface="system-ui"/>
              </a:rPr>
              <a:t>wifi</a:t>
            </a:r>
            <a:r>
              <a:rPr lang="en-AU" b="0" i="0" dirty="0">
                <a:effectLst/>
                <a:highlight>
                  <a:srgbClr val="FFFFFF"/>
                </a:highlight>
                <a:latin typeface="system-ui"/>
              </a:rPr>
              <a:t> service (0:Not Applicable;1-5)</a:t>
            </a:r>
          </a:p>
          <a:p>
            <a:pPr algn="l"/>
            <a:r>
              <a:rPr lang="en-AU" b="0" i="0" dirty="0">
                <a:effectLst/>
                <a:highlight>
                  <a:srgbClr val="FFFFFF"/>
                </a:highlight>
                <a:latin typeface="system-ui"/>
              </a:rPr>
              <a:t>Departure/Arrival time convenient: Satisfaction level of Departure/Arrival time convenient</a:t>
            </a:r>
          </a:p>
          <a:p>
            <a:pPr algn="l"/>
            <a:r>
              <a:rPr lang="en-AU" b="0" i="0" dirty="0">
                <a:effectLst/>
                <a:highlight>
                  <a:srgbClr val="FFFFFF"/>
                </a:highlight>
                <a:latin typeface="system-ui"/>
              </a:rPr>
              <a:t>Ease of Online booking: Satisfaction level of online booking</a:t>
            </a:r>
          </a:p>
          <a:p>
            <a:pPr algn="l"/>
            <a:r>
              <a:rPr lang="en-AU" b="0" i="0" dirty="0">
                <a:effectLst/>
                <a:highlight>
                  <a:srgbClr val="FFFFFF"/>
                </a:highlight>
                <a:latin typeface="system-ui"/>
              </a:rPr>
              <a:t>Gate location: Satisfaction level of Gate location</a:t>
            </a:r>
          </a:p>
          <a:p>
            <a:pPr algn="l"/>
            <a:r>
              <a:rPr lang="en-AU" b="0" i="0" dirty="0">
                <a:effectLst/>
                <a:highlight>
                  <a:srgbClr val="FFFFFF"/>
                </a:highlight>
                <a:latin typeface="system-ui"/>
              </a:rPr>
              <a:t>Food and drink: Satisfaction level of Food and drink</a:t>
            </a:r>
          </a:p>
          <a:p>
            <a:pPr marL="0" indent="0">
              <a:buNone/>
            </a:pPr>
            <a:br>
              <a:rPr lang="en-AU" dirty="0"/>
            </a:br>
            <a:endParaRPr lang="en-US" dirty="0"/>
          </a:p>
        </p:txBody>
      </p:sp>
    </p:spTree>
    <p:extLst>
      <p:ext uri="{BB962C8B-B14F-4D97-AF65-F5344CB8AC3E}">
        <p14:creationId xmlns:p14="http://schemas.microsoft.com/office/powerpoint/2010/main" val="198062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94969" y="335281"/>
            <a:ext cx="8596668" cy="591046"/>
          </a:xfrm>
        </p:spPr>
        <p:txBody>
          <a:bodyPr>
            <a:normAutofit/>
          </a:bodyPr>
          <a:lstStyle/>
          <a:p>
            <a:r>
              <a:rPr lang="en-US" sz="2400" b="1" dirty="0"/>
              <a:t>Dataset contains:</a:t>
            </a:r>
          </a:p>
        </p:txBody>
      </p:sp>
      <p:sp>
        <p:nvSpPr>
          <p:cNvPr id="6" name="Content Placeholder 5">
            <a:extLst>
              <a:ext uri="{FF2B5EF4-FFF2-40B4-BE49-F238E27FC236}">
                <a16:creationId xmlns:a16="http://schemas.microsoft.com/office/drawing/2014/main" id="{1707DD27-6EBB-8497-C85D-A44F83EF3954}"/>
              </a:ext>
            </a:extLst>
          </p:cNvPr>
          <p:cNvSpPr>
            <a:spLocks noGrp="1"/>
          </p:cNvSpPr>
          <p:nvPr>
            <p:ph idx="1"/>
          </p:nvPr>
        </p:nvSpPr>
        <p:spPr>
          <a:xfrm>
            <a:off x="573966" y="1214384"/>
            <a:ext cx="8808573" cy="4717289"/>
          </a:xfrm>
        </p:spPr>
        <p:txBody>
          <a:bodyPr>
            <a:normAutofit fontScale="92500" lnSpcReduction="20000"/>
          </a:bodyPr>
          <a:lstStyle/>
          <a:p>
            <a:pPr algn="l"/>
            <a:r>
              <a:rPr lang="en-AU" b="0" i="0" dirty="0">
                <a:effectLst/>
                <a:highlight>
                  <a:srgbClr val="FFFFFF"/>
                </a:highlight>
                <a:latin typeface="system-ui"/>
              </a:rPr>
              <a:t>Online boarding: Satisfaction level of online boarding</a:t>
            </a:r>
          </a:p>
          <a:p>
            <a:pPr algn="l"/>
            <a:r>
              <a:rPr lang="en-AU" b="0" i="0" dirty="0">
                <a:effectLst/>
                <a:highlight>
                  <a:srgbClr val="FFFFFF"/>
                </a:highlight>
                <a:latin typeface="system-ui"/>
              </a:rPr>
              <a:t>Seat comfort: Satisfaction level of Seat comfort</a:t>
            </a:r>
          </a:p>
          <a:p>
            <a:pPr algn="l"/>
            <a:r>
              <a:rPr lang="en-AU" b="0" i="0" dirty="0">
                <a:effectLst/>
                <a:highlight>
                  <a:srgbClr val="FFFFFF"/>
                </a:highlight>
                <a:latin typeface="system-ui"/>
              </a:rPr>
              <a:t>Inflight entertainment: Satisfaction level of inflight entertainment</a:t>
            </a:r>
          </a:p>
          <a:p>
            <a:pPr algn="l"/>
            <a:r>
              <a:rPr lang="en-AU" b="0" i="0" dirty="0">
                <a:effectLst/>
                <a:highlight>
                  <a:srgbClr val="FFFFFF"/>
                </a:highlight>
                <a:latin typeface="system-ui"/>
              </a:rPr>
              <a:t>On-board service: Satisfaction level of On-board service</a:t>
            </a:r>
          </a:p>
          <a:p>
            <a:pPr algn="l"/>
            <a:r>
              <a:rPr lang="en-AU" b="0" i="0" dirty="0">
                <a:effectLst/>
                <a:highlight>
                  <a:srgbClr val="FFFFFF"/>
                </a:highlight>
                <a:latin typeface="system-ui"/>
              </a:rPr>
              <a:t>Leg room service: Satisfaction level of Leg room service</a:t>
            </a:r>
          </a:p>
          <a:p>
            <a:pPr algn="l"/>
            <a:r>
              <a:rPr lang="en-AU" b="0" i="0" dirty="0">
                <a:effectLst/>
                <a:highlight>
                  <a:srgbClr val="FFFFFF"/>
                </a:highlight>
                <a:latin typeface="system-ui"/>
              </a:rPr>
              <a:t>Baggage handling: Satisfaction level of baggage handling</a:t>
            </a:r>
          </a:p>
          <a:p>
            <a:pPr algn="l"/>
            <a:r>
              <a:rPr lang="en-AU" b="0" i="0" dirty="0">
                <a:effectLst/>
                <a:highlight>
                  <a:srgbClr val="FFFFFF"/>
                </a:highlight>
                <a:latin typeface="system-ui"/>
              </a:rPr>
              <a:t>Check-in service: Satisfaction level of Check-in service</a:t>
            </a:r>
          </a:p>
          <a:p>
            <a:pPr algn="l"/>
            <a:r>
              <a:rPr lang="en-AU" b="0" i="0" dirty="0">
                <a:effectLst/>
                <a:highlight>
                  <a:srgbClr val="FFFFFF"/>
                </a:highlight>
                <a:latin typeface="system-ui"/>
              </a:rPr>
              <a:t>Inflight service: Satisfaction level of inflight service</a:t>
            </a:r>
          </a:p>
          <a:p>
            <a:pPr algn="l"/>
            <a:r>
              <a:rPr lang="en-AU" b="0" i="0" dirty="0">
                <a:effectLst/>
                <a:highlight>
                  <a:srgbClr val="FFFFFF"/>
                </a:highlight>
                <a:latin typeface="system-ui"/>
              </a:rPr>
              <a:t>Cleanliness: Satisfaction level of Cleanliness</a:t>
            </a:r>
          </a:p>
          <a:p>
            <a:pPr algn="l"/>
            <a:r>
              <a:rPr lang="en-AU" b="0" i="0" dirty="0">
                <a:effectLst/>
                <a:highlight>
                  <a:srgbClr val="FFFFFF"/>
                </a:highlight>
                <a:latin typeface="system-ui"/>
              </a:rPr>
              <a:t>Departure Delay in Minutes: Minutes delayed when departure</a:t>
            </a:r>
          </a:p>
          <a:p>
            <a:pPr algn="l"/>
            <a:r>
              <a:rPr lang="en-AU" b="0" i="0" dirty="0">
                <a:effectLst/>
                <a:highlight>
                  <a:srgbClr val="FFFFFF"/>
                </a:highlight>
                <a:latin typeface="system-ui"/>
              </a:rPr>
              <a:t>Arrival Delay in Minutes: Minutes delayed when Arrival</a:t>
            </a:r>
          </a:p>
          <a:p>
            <a:pPr algn="l"/>
            <a:r>
              <a:rPr lang="en-AU" b="0" i="0" dirty="0">
                <a:effectLst/>
                <a:highlight>
                  <a:srgbClr val="FFFFFF"/>
                </a:highlight>
                <a:latin typeface="system-ui"/>
              </a:rPr>
              <a:t>Satisfaction: Airline satisfaction level(Satisfaction, neutral or dissatisfaction)</a:t>
            </a:r>
          </a:p>
          <a:p>
            <a:pPr marL="0" indent="0">
              <a:buNone/>
            </a:pPr>
            <a:br>
              <a:rPr lang="en-AU" dirty="0"/>
            </a:br>
            <a:endParaRPr lang="en-US" dirty="0"/>
          </a:p>
        </p:txBody>
      </p:sp>
    </p:spTree>
    <p:extLst>
      <p:ext uri="{BB962C8B-B14F-4D97-AF65-F5344CB8AC3E}">
        <p14:creationId xmlns:p14="http://schemas.microsoft.com/office/powerpoint/2010/main" val="2924826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3DFBBA17-68C1-41F9-89F3-78F3F2DB9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82" name="Freeform 14">
              <a:extLst>
                <a:ext uri="{FF2B5EF4-FFF2-40B4-BE49-F238E27FC236}">
                  <a16:creationId xmlns:a16="http://schemas.microsoft.com/office/drawing/2014/main" id="{3054DDBF-C387-4540-A45A-F9BEB040C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83" name="Straight Connector 82">
              <a:extLst>
                <a:ext uri="{FF2B5EF4-FFF2-40B4-BE49-F238E27FC236}">
                  <a16:creationId xmlns:a16="http://schemas.microsoft.com/office/drawing/2014/main" id="{7BD859CE-CE14-4780-AE18-EAE4B3284B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0B8A132-768E-483C-A30F-37EB64E04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85" name="Rectangle 23">
              <a:extLst>
                <a:ext uri="{FF2B5EF4-FFF2-40B4-BE49-F238E27FC236}">
                  <a16:creationId xmlns:a16="http://schemas.microsoft.com/office/drawing/2014/main" id="{F81F31DC-17B7-43F3-B8DB-CA79E1A1E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6" name="Rectangle 25">
              <a:extLst>
                <a:ext uri="{FF2B5EF4-FFF2-40B4-BE49-F238E27FC236}">
                  <a16:creationId xmlns:a16="http://schemas.microsoft.com/office/drawing/2014/main" id="{66612D03-B350-4569-BA9B-D1E1F914A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Isosceles Triangle 86">
              <a:extLst>
                <a:ext uri="{FF2B5EF4-FFF2-40B4-BE49-F238E27FC236}">
                  <a16:creationId xmlns:a16="http://schemas.microsoft.com/office/drawing/2014/main" id="{C382562E-51EA-49FC-9CA9-9E3E9FCFA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8" name="Rectangle 27">
              <a:extLst>
                <a:ext uri="{FF2B5EF4-FFF2-40B4-BE49-F238E27FC236}">
                  <a16:creationId xmlns:a16="http://schemas.microsoft.com/office/drawing/2014/main" id="{F202B3CB-9607-4519-9EB5-286A461D8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28">
              <a:extLst>
                <a:ext uri="{FF2B5EF4-FFF2-40B4-BE49-F238E27FC236}">
                  <a16:creationId xmlns:a16="http://schemas.microsoft.com/office/drawing/2014/main" id="{8635CEA0-18EC-41D7-BFAE-B45A7669C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0" name="Rectangle 29">
              <a:extLst>
                <a:ext uri="{FF2B5EF4-FFF2-40B4-BE49-F238E27FC236}">
                  <a16:creationId xmlns:a16="http://schemas.microsoft.com/office/drawing/2014/main" id="{FC79C36B-0CF0-4AA7-A3BF-42D6B9317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Isosceles Triangle 90">
              <a:extLst>
                <a:ext uri="{FF2B5EF4-FFF2-40B4-BE49-F238E27FC236}">
                  <a16:creationId xmlns:a16="http://schemas.microsoft.com/office/drawing/2014/main" id="{1D6C24F4-F8D2-44C2-8CFA-D14C5561D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11" name="Picture 10" descr="Magnifying glass showing decling performance">
            <a:extLst>
              <a:ext uri="{FF2B5EF4-FFF2-40B4-BE49-F238E27FC236}">
                <a16:creationId xmlns:a16="http://schemas.microsoft.com/office/drawing/2014/main" id="{B99C0EB7-09D3-3F1E-FE27-F785E651D94B}"/>
              </a:ext>
            </a:extLst>
          </p:cNvPr>
          <p:cNvPicPr>
            <a:picLocks noChangeAspect="1"/>
          </p:cNvPicPr>
          <p:nvPr/>
        </p:nvPicPr>
        <p:blipFill>
          <a:blip r:embed="rId3">
            <a:grayscl/>
          </a:blip>
          <a:srcRect r="28649" b="1"/>
          <a:stretch/>
        </p:blipFill>
        <p:spPr>
          <a:xfrm>
            <a:off x="4442745" y="-77384"/>
            <a:ext cx="4831627" cy="4520011"/>
          </a:xfrm>
          <a:custGeom>
            <a:avLst/>
            <a:gdLst/>
            <a:ahLst/>
            <a:cxnLst/>
            <a:rect l="l" t="t" r="r" b="b"/>
            <a:pathLst>
              <a:path w="4831627" h="4520011">
                <a:moveTo>
                  <a:pt x="0" y="0"/>
                </a:moveTo>
                <a:lnTo>
                  <a:pt x="4831627" y="0"/>
                </a:lnTo>
                <a:lnTo>
                  <a:pt x="1416677" y="4520011"/>
                </a:lnTo>
                <a:close/>
              </a:path>
            </a:pathLst>
          </a:custGeom>
        </p:spPr>
      </p:pic>
      <p:pic>
        <p:nvPicPr>
          <p:cNvPr id="3" name="Picture 2" descr="Financial graphs on a dark display">
            <a:extLst>
              <a:ext uri="{FF2B5EF4-FFF2-40B4-BE49-F238E27FC236}">
                <a16:creationId xmlns:a16="http://schemas.microsoft.com/office/drawing/2014/main" id="{C36213A8-65C9-530E-2F6A-0666ACC511AB}"/>
              </a:ext>
            </a:extLst>
          </p:cNvPr>
          <p:cNvPicPr>
            <a:picLocks noChangeAspect="1"/>
          </p:cNvPicPr>
          <p:nvPr/>
        </p:nvPicPr>
        <p:blipFill>
          <a:blip r:embed="rId4">
            <a:grayscl/>
          </a:blip>
          <a:srcRect l="11274" r="14548"/>
          <a:stretch/>
        </p:blipFill>
        <p:spPr>
          <a:xfrm>
            <a:off x="3984803" y="50417"/>
            <a:ext cx="8139373" cy="6857990"/>
          </a:xfrm>
          <a:custGeom>
            <a:avLst/>
            <a:gdLst/>
            <a:ahLst/>
            <a:cxnLst/>
            <a:rect l="l" t="t" r="r" b="b"/>
            <a:pathLst>
              <a:path w="8139373" h="6858000">
                <a:moveTo>
                  <a:pt x="5181344" y="0"/>
                </a:moveTo>
                <a:lnTo>
                  <a:pt x="8139373" y="0"/>
                </a:lnTo>
                <a:lnTo>
                  <a:pt x="8139373" y="6858000"/>
                </a:lnTo>
                <a:lnTo>
                  <a:pt x="0" y="6858000"/>
                </a:lnTo>
                <a:close/>
              </a:path>
            </a:pathLst>
          </a:custGeom>
        </p:spPr>
      </p:pic>
      <p:sp>
        <p:nvSpPr>
          <p:cNvPr id="9" name="Title 8">
            <a:extLst>
              <a:ext uri="{FF2B5EF4-FFF2-40B4-BE49-F238E27FC236}">
                <a16:creationId xmlns:a16="http://schemas.microsoft.com/office/drawing/2014/main" id="{BB34BF5D-5AA2-725C-C839-AE066027BE18}"/>
              </a:ext>
            </a:extLst>
          </p:cNvPr>
          <p:cNvSpPr>
            <a:spLocks noGrp="1"/>
          </p:cNvSpPr>
          <p:nvPr>
            <p:ph type="title"/>
          </p:nvPr>
        </p:nvSpPr>
        <p:spPr>
          <a:xfrm>
            <a:off x="125673" y="3479412"/>
            <a:ext cx="4763557" cy="2253191"/>
          </a:xfrm>
        </p:spPr>
        <p:txBody>
          <a:bodyPr vert="horz" lIns="91440" tIns="45720" rIns="91440" bIns="45720" rtlCol="0" anchor="b">
            <a:normAutofit fontScale="90000"/>
          </a:bodyPr>
          <a:lstStyle/>
          <a:p>
            <a:pPr algn="ctr">
              <a:lnSpc>
                <a:spcPct val="90000"/>
              </a:lnSpc>
            </a:pPr>
            <a:r>
              <a:rPr lang="en-US" sz="3100" b="1" i="0" dirty="0">
                <a:solidFill>
                  <a:srgbClr val="FF0000"/>
                </a:solidFill>
                <a:effectLst/>
                <a:highlight>
                  <a:srgbClr val="FFFFFF"/>
                </a:highlight>
              </a:rPr>
              <a:t>Data Preprocessing: </a:t>
            </a:r>
            <a:br>
              <a:rPr lang="en-US" sz="3100" b="1" i="0" dirty="0">
                <a:solidFill>
                  <a:srgbClr val="FF0000"/>
                </a:solidFill>
                <a:effectLst/>
                <a:highlight>
                  <a:srgbClr val="FFFFFF"/>
                </a:highlight>
              </a:rPr>
            </a:br>
            <a:br>
              <a:rPr lang="en-US" sz="3100" b="1" i="0" dirty="0">
                <a:solidFill>
                  <a:srgbClr val="FF0000"/>
                </a:solidFill>
                <a:effectLst/>
                <a:highlight>
                  <a:srgbClr val="FFFFFF"/>
                </a:highlight>
              </a:rPr>
            </a:br>
            <a:r>
              <a:rPr lang="en-US" sz="2000" b="1" i="0" dirty="0">
                <a:effectLst/>
                <a:highlight>
                  <a:srgbClr val="FFFFFF"/>
                </a:highlight>
              </a:rPr>
              <a:t>- Clean the data</a:t>
            </a:r>
            <a:br>
              <a:rPr lang="en-US" sz="2000" b="1" i="0" dirty="0">
                <a:effectLst/>
                <a:highlight>
                  <a:srgbClr val="FFFFFF"/>
                </a:highlight>
              </a:rPr>
            </a:br>
            <a:r>
              <a:rPr lang="en-US" sz="2000" b="1" i="0" dirty="0">
                <a:effectLst/>
                <a:highlight>
                  <a:srgbClr val="FFFFFF"/>
                </a:highlight>
              </a:rPr>
              <a:t>- Handle missing values</a:t>
            </a:r>
            <a:br>
              <a:rPr lang="en-US" sz="2000" b="1" i="0" dirty="0">
                <a:effectLst/>
                <a:highlight>
                  <a:srgbClr val="FFFFFF"/>
                </a:highlight>
              </a:rPr>
            </a:br>
            <a:r>
              <a:rPr lang="en-US" sz="2000" b="1" i="0" dirty="0">
                <a:effectLst/>
                <a:highlight>
                  <a:srgbClr val="FFFFFF"/>
                </a:highlight>
              </a:rPr>
              <a:t>- Encode categorical variables</a:t>
            </a:r>
            <a:br>
              <a:rPr lang="en-US" sz="2000" b="1" i="0" dirty="0">
                <a:effectLst/>
                <a:highlight>
                  <a:srgbClr val="FFFFFF"/>
                </a:highlight>
              </a:rPr>
            </a:br>
            <a:br>
              <a:rPr lang="en-US" sz="2000" b="1" i="0" dirty="0">
                <a:effectLst/>
                <a:highlight>
                  <a:srgbClr val="FFFFFF"/>
                </a:highlight>
              </a:rPr>
            </a:br>
            <a:r>
              <a:rPr lang="en-US" b="1" i="0" dirty="0">
                <a:solidFill>
                  <a:srgbClr val="FF0000"/>
                </a:solidFill>
                <a:effectLst/>
                <a:highlight>
                  <a:srgbClr val="FFFFFF"/>
                </a:highlight>
              </a:rPr>
              <a:t>Exploratory Data Analysis (EDA): </a:t>
            </a:r>
            <a:br>
              <a:rPr lang="en-US" b="1" i="0" dirty="0">
                <a:solidFill>
                  <a:srgbClr val="FF0000"/>
                </a:solidFill>
                <a:effectLst/>
                <a:highlight>
                  <a:srgbClr val="FFFFFF"/>
                </a:highlight>
              </a:rPr>
            </a:br>
            <a:br>
              <a:rPr lang="en-US" b="1" dirty="0">
                <a:solidFill>
                  <a:srgbClr val="FF0000"/>
                </a:solidFill>
                <a:highlight>
                  <a:srgbClr val="FFFFFF"/>
                </a:highlight>
              </a:rPr>
            </a:br>
            <a:r>
              <a:rPr lang="en-US" sz="2000" b="1" i="0" dirty="0" err="1">
                <a:effectLst/>
                <a:highlight>
                  <a:srgbClr val="FFFFFF"/>
                </a:highlight>
              </a:rPr>
              <a:t>Analyse</a:t>
            </a:r>
            <a:r>
              <a:rPr lang="en-US" sz="2000" b="1" i="0" dirty="0">
                <a:effectLst/>
                <a:highlight>
                  <a:srgbClr val="FFFFFF"/>
                </a:highlight>
              </a:rPr>
              <a:t> the data to understand the distribution of features and identify patterns related to customer satisfaction.</a:t>
            </a:r>
            <a:br>
              <a:rPr lang="en-US" sz="2000" b="1" i="0" dirty="0">
                <a:effectLst/>
                <a:highlight>
                  <a:srgbClr val="FFFFFF"/>
                </a:highlight>
              </a:rPr>
            </a:br>
            <a:br>
              <a:rPr lang="en-US" sz="2000" b="1" i="0" dirty="0">
                <a:effectLst/>
                <a:highlight>
                  <a:srgbClr val="FFFFFF"/>
                </a:highlight>
              </a:rPr>
            </a:br>
            <a:endParaRPr lang="en-US" sz="1200" b="1" dirty="0">
              <a:solidFill>
                <a:schemeClr val="tx1">
                  <a:lumMod val="65000"/>
                  <a:lumOff val="35000"/>
                </a:schemeClr>
              </a:solidFill>
            </a:endParaRPr>
          </a:p>
        </p:txBody>
      </p:sp>
      <p:cxnSp>
        <p:nvCxnSpPr>
          <p:cNvPr id="93" name="Straight Connector 92">
            <a:extLst>
              <a:ext uri="{FF2B5EF4-FFF2-40B4-BE49-F238E27FC236}">
                <a16:creationId xmlns:a16="http://schemas.microsoft.com/office/drawing/2014/main" id="{33FB2775-7416-4853-AF74-31CCEA90F0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11130" y="-1"/>
            <a:ext cx="3403114" cy="450434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FBC4C68-7942-496E-8656-7B9B2015C2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6FC1AB6-A092-478D-80BE-06653EA9CB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9" name="Rectangle 25">
            <a:extLst>
              <a:ext uri="{FF2B5EF4-FFF2-40B4-BE49-F238E27FC236}">
                <a16:creationId xmlns:a16="http://schemas.microsoft.com/office/drawing/2014/main" id="{AAFC72FC-F99E-4F72-9798-4ACF2ECF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1" name="Isosceles Triangle 24">
            <a:extLst>
              <a:ext uri="{FF2B5EF4-FFF2-40B4-BE49-F238E27FC236}">
                <a16:creationId xmlns:a16="http://schemas.microsoft.com/office/drawing/2014/main" id="{7368C6E1-F209-4F0B-8D67-321017D63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 name="Rectangle 27">
            <a:extLst>
              <a:ext uri="{FF2B5EF4-FFF2-40B4-BE49-F238E27FC236}">
                <a16:creationId xmlns:a16="http://schemas.microsoft.com/office/drawing/2014/main" id="{48DBD06C-A5D3-4C4C-A4AF-014D8AEF0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 name="Rectangle 28">
            <a:extLst>
              <a:ext uri="{FF2B5EF4-FFF2-40B4-BE49-F238E27FC236}">
                <a16:creationId xmlns:a16="http://schemas.microsoft.com/office/drawing/2014/main" id="{8BACBB26-F71E-431E-AA1E-A8115478C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7" name="Rectangle 29">
            <a:extLst>
              <a:ext uri="{FF2B5EF4-FFF2-40B4-BE49-F238E27FC236}">
                <a16:creationId xmlns:a16="http://schemas.microsoft.com/office/drawing/2014/main" id="{2D9D7C40-3DE6-4CEC-A570-BA0AF8DF5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9" name="Isosceles Triangle 29">
            <a:extLst>
              <a:ext uri="{FF2B5EF4-FFF2-40B4-BE49-F238E27FC236}">
                <a16:creationId xmlns:a16="http://schemas.microsoft.com/office/drawing/2014/main" id="{20BB7981-C6C2-4DAD-8FD3-7D5B8A76A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4709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856E-6B1F-CB55-D5AE-3ABA7E38F366}"/>
              </a:ext>
            </a:extLst>
          </p:cNvPr>
          <p:cNvSpPr>
            <a:spLocks noGrp="1"/>
          </p:cNvSpPr>
          <p:nvPr>
            <p:ph type="title"/>
          </p:nvPr>
        </p:nvSpPr>
        <p:spPr>
          <a:xfrm>
            <a:off x="486502" y="219987"/>
            <a:ext cx="8596668" cy="591046"/>
          </a:xfrm>
        </p:spPr>
        <p:txBody>
          <a:bodyPr>
            <a:normAutofit/>
          </a:bodyPr>
          <a:lstStyle/>
          <a:p>
            <a:r>
              <a:rPr lang="en-US" sz="2400" dirty="0"/>
              <a:t>Distribution of Categorical Features</a:t>
            </a:r>
          </a:p>
        </p:txBody>
      </p:sp>
      <p:pic>
        <p:nvPicPr>
          <p:cNvPr id="7" name="Picture 6">
            <a:extLst>
              <a:ext uri="{FF2B5EF4-FFF2-40B4-BE49-F238E27FC236}">
                <a16:creationId xmlns:a16="http://schemas.microsoft.com/office/drawing/2014/main" id="{A81637C4-A5EC-CE35-F1CF-16652ABD063B}"/>
              </a:ext>
            </a:extLst>
          </p:cNvPr>
          <p:cNvPicPr>
            <a:picLocks noChangeAspect="1"/>
          </p:cNvPicPr>
          <p:nvPr/>
        </p:nvPicPr>
        <p:blipFill rotWithShape="1">
          <a:blip r:embed="rId2"/>
          <a:srcRect l="279" t="1591" r="-279" b="2289"/>
          <a:stretch/>
        </p:blipFill>
        <p:spPr>
          <a:xfrm>
            <a:off x="577215" y="905933"/>
            <a:ext cx="8596668" cy="5204069"/>
          </a:xfrm>
          <a:prstGeom prst="rect">
            <a:avLst/>
          </a:prstGeom>
        </p:spPr>
      </p:pic>
    </p:spTree>
    <p:extLst>
      <p:ext uri="{BB962C8B-B14F-4D97-AF65-F5344CB8AC3E}">
        <p14:creationId xmlns:p14="http://schemas.microsoft.com/office/powerpoint/2010/main" val="38200711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TM02900688[[fn=Facet]]</Template>
  <TotalTime>8075</TotalTime>
  <Words>1000</Words>
  <Application>Microsoft Macintosh PowerPoint</Application>
  <PresentationFormat>Widescreen</PresentationFormat>
  <Paragraphs>161</Paragraphs>
  <Slides>20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-apple-system</vt:lpstr>
      <vt:lpstr>Aptos</vt:lpstr>
      <vt:lpstr>Arial</vt:lpstr>
      <vt:lpstr>Calibri</vt:lpstr>
      <vt:lpstr>system-ui</vt:lpstr>
      <vt:lpstr>Trebuchet MS</vt:lpstr>
      <vt:lpstr>Wingdings 3</vt:lpstr>
      <vt:lpstr>Facet</vt:lpstr>
      <vt:lpstr>Mini Project 2:  Airline Passenger Satisfaction Prediction</vt:lpstr>
      <vt:lpstr>Business Problem</vt:lpstr>
      <vt:lpstr>Data Science Problem</vt:lpstr>
      <vt:lpstr>Dataset:   Airline Passenger Satisfaction (source: Kaggle)    </vt:lpstr>
      <vt:lpstr>It is necessary to predict which of the two levels of satisfaction with the airline the passenger belongs to: ( Target Variable )  </vt:lpstr>
      <vt:lpstr>Dataset contains:</vt:lpstr>
      <vt:lpstr>Dataset contains:</vt:lpstr>
      <vt:lpstr>Data Preprocessing:   - Clean the data - Handle missing values - Encode categorical variables  Exploratory Data Analysis (EDA):   Analyse the data to understand the distribution of features and identify patterns related to customer satisfaction.  </vt:lpstr>
      <vt:lpstr>Distribution of Categorical Features</vt:lpstr>
      <vt:lpstr>Distribution of Features</vt:lpstr>
      <vt:lpstr>Distribution of Numerical Features</vt:lpstr>
      <vt:lpstr>Distribution of Satisfaction</vt:lpstr>
      <vt:lpstr>Distribution of Satisfaction</vt:lpstr>
      <vt:lpstr>Distribution of Satisfaction</vt:lpstr>
      <vt:lpstr>Correlation Matrix</vt:lpstr>
      <vt:lpstr>PowerPoint Presentation</vt:lpstr>
      <vt:lpstr>Logistic Regression Model</vt:lpstr>
      <vt:lpstr>Decision Tree Model</vt:lpstr>
      <vt:lpstr>Random Forest Model</vt:lpstr>
      <vt:lpstr>Model 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Watermelon Price Prediction</dc:title>
  <dc:creator>Daren Nicole Perez</dc:creator>
  <cp:lastModifiedBy>Daren Nicole Perez</cp:lastModifiedBy>
  <cp:revision>11</cp:revision>
  <dcterms:created xsi:type="dcterms:W3CDTF">2024-07-26T22:44:34Z</dcterms:created>
  <dcterms:modified xsi:type="dcterms:W3CDTF">2024-08-29T08:50:42Z</dcterms:modified>
</cp:coreProperties>
</file>